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3"/>
  </p:notesMasterIdLst>
  <p:sldIdLst>
    <p:sldId id="256" r:id="rId5"/>
    <p:sldId id="340" r:id="rId6"/>
    <p:sldId id="257" r:id="rId7"/>
    <p:sldId id="341" r:id="rId8"/>
    <p:sldId id="342" r:id="rId9"/>
    <p:sldId id="344" r:id="rId10"/>
    <p:sldId id="343" r:id="rId11"/>
    <p:sldId id="345" r:id="rId12"/>
    <p:sldId id="258" r:id="rId13"/>
    <p:sldId id="259" r:id="rId14"/>
    <p:sldId id="260" r:id="rId15"/>
    <p:sldId id="261" r:id="rId16"/>
    <p:sldId id="262" r:id="rId17"/>
    <p:sldId id="346" r:id="rId18"/>
    <p:sldId id="263" r:id="rId19"/>
    <p:sldId id="347" r:id="rId20"/>
    <p:sldId id="348" r:id="rId21"/>
    <p:sldId id="264" r:id="rId22"/>
    <p:sldId id="349" r:id="rId23"/>
    <p:sldId id="266" r:id="rId24"/>
    <p:sldId id="267" r:id="rId25"/>
    <p:sldId id="268" r:id="rId26"/>
    <p:sldId id="265" r:id="rId27"/>
    <p:sldId id="269" r:id="rId28"/>
    <p:sldId id="270" r:id="rId29"/>
    <p:sldId id="271" r:id="rId30"/>
    <p:sldId id="272" r:id="rId31"/>
    <p:sldId id="273" r:id="rId32"/>
    <p:sldId id="274" r:id="rId33"/>
    <p:sldId id="276" r:id="rId34"/>
    <p:sldId id="277" r:id="rId35"/>
    <p:sldId id="278" r:id="rId36"/>
    <p:sldId id="275" r:id="rId37"/>
    <p:sldId id="350" r:id="rId38"/>
    <p:sldId id="352" r:id="rId39"/>
    <p:sldId id="351" r:id="rId40"/>
    <p:sldId id="279" r:id="rId41"/>
    <p:sldId id="353" r:id="rId42"/>
    <p:sldId id="354" r:id="rId43"/>
    <p:sldId id="355" r:id="rId44"/>
    <p:sldId id="280" r:id="rId45"/>
    <p:sldId id="281" r:id="rId46"/>
    <p:sldId id="283" r:id="rId47"/>
    <p:sldId id="284" r:id="rId48"/>
    <p:sldId id="285" r:id="rId49"/>
    <p:sldId id="286" r:id="rId50"/>
    <p:sldId id="290" r:id="rId51"/>
    <p:sldId id="287" r:id="rId52"/>
    <p:sldId id="288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56" r:id="rId67"/>
    <p:sldId id="304" r:id="rId68"/>
    <p:sldId id="305" r:id="rId69"/>
    <p:sldId id="306" r:id="rId70"/>
    <p:sldId id="307" r:id="rId71"/>
    <p:sldId id="311" r:id="rId72"/>
    <p:sldId id="310" r:id="rId73"/>
    <p:sldId id="308" r:id="rId74"/>
    <p:sldId id="309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4" r:id="rId87"/>
    <p:sldId id="325" r:id="rId88"/>
    <p:sldId id="328" r:id="rId89"/>
    <p:sldId id="326" r:id="rId90"/>
    <p:sldId id="327" r:id="rId91"/>
    <p:sldId id="329" r:id="rId92"/>
    <p:sldId id="330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  <p:sldId id="339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EB1CE-9DE6-4499-9EFB-16117E410AC5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C53EA-EB0A-4C19-AE8D-B822898B81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92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C53EA-EB0A-4C19-AE8D-B822898B81EA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87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DFFD-685F-41D9-9528-2CFD1D0DF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3486F-D51D-BDCD-353B-FDEF416F6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20B98-8164-CC5F-1FB8-64189C63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CD2E4-D5F3-9565-34B0-5A6E5F2B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613B3-D8E3-14E6-5C5B-669C64AC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82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B2D6-E065-E00D-25F1-DC6870FC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D9349-66E4-F76A-B186-5D1D58BDB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D52EE-F3C9-3169-124E-949185BA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72B6C-73C8-9E05-DC25-411DBC27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3193-FB26-F37B-79B1-0E49EB80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00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39AAC-FC0F-3BF1-6CFE-125B3B5E2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84950-573F-2C25-56FB-A8583E51D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68D04-78C6-6E23-780D-8535CD82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7B8BA-FB98-F7B8-644A-21845F28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745FA-D460-EA5D-5EB0-50CB3DE3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46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9BFC-D0F1-BE97-70C0-EB895E34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63439-2882-9A32-7B65-3BE47F6F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AE3DA-AA79-AA19-822C-067FCF78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7242B-74DD-42B8-CCB2-9977846F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F1BD4-9378-5897-6055-C49361A7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47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2D3-EF10-9414-A5CE-6F8B3FC5F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9851B-B25E-EF19-6E33-3B48DC670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36726-42AF-37A2-F3E9-1B9982CE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C8307-5CD9-1F07-7C87-75DA0506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2FB6-EE58-2A89-D562-464010D3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76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5FC7-CD53-6FE0-B85A-CE068BA1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93128-6F26-83F9-7C35-E335B5A22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39D34-9BD2-0711-285B-531951A92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7BF0B-4D05-CD0B-5D53-E332DE69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13E1A-F98D-C888-3C3E-6CEB2650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19AE3-167C-5E95-4D78-8E3A6400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76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6537-F8E2-9455-B8E7-2654E9B1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4062A-0B87-FE67-E0AB-834B39A79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A7223-B8C8-BB4B-A45B-17996125D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DA305-875B-AEB8-4204-8D4C9C5FB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144D2-07FB-0DFF-93EE-69E40D28C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C82745-846C-8023-73FE-886B316A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4655FF-CAF1-237E-31AA-B13BBE9D8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C1CEE-BBF1-3BE6-5DF1-FBFF35A7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62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0C94-A0E0-90DB-EC8C-07DC7E31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7515E9-52F9-57DC-98C9-89F519D7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2FA6-C666-0467-9FE6-EB61D58B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B3251-AF42-4CDB-2242-00466FB4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77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64D68-6A0E-D5F8-0514-DF955EC39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B977C-A91F-4BB6-0F6C-AE735AC0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C4F22-73D8-DA4F-EA7D-E46F4876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82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FCC-A2C1-84AF-E064-A969AB9B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BA967-CC1A-4DB8-EC57-53A7ACDBA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A0E51-1067-FD54-FCCA-201D2C316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7F09D-F327-8F59-2AD9-287FEFC9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3D512-5C16-7F27-FB79-8E330DAF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71E44-A48D-4E7F-0B69-0ED6DD28E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39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6D911-D3B6-EFFA-9D59-28055566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BCEA2-3A6A-5C62-867E-1E75D7BE1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CA79B-4BFC-7F67-818F-E5BC72400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C3935-E39D-BA95-805C-89763BD2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FA2E5-BAE5-92AE-F757-4AE49295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2EED-AD72-B0A5-C968-103D83DC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03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6262F-87E4-A2DB-A666-3348018E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44A71-1CDD-CD4A-05DB-B045E51FB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99AB-F464-2E14-E408-BAD84E0B7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4BC36-C624-494C-A37E-1614EF8A2F09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41F93-3238-9130-0E66-DF69B5A1C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707E8-C8F8-FDC9-6A26-CC7BAAA8B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10D560-9DB8-4E62-B4EF-EEAD33F20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71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tics.google.com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analytics/answer/3437719?hl=en" TargetMode="External"/><Relationship Id="rId2" Type="http://schemas.openxmlformats.org/officeDocument/2006/relationships/hyperlink" Target="https://storage.googleapis.com/sample_user_behavior_data/sample_user_data.csv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tutorials.iq.harvard.edu/R/Rgraphics/Rgraphics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56AC-0847-29D7-04CD-50E38A708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Social Web Analytics with hands 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EC33F-9C89-0FE8-5C6D-C447E30466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666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12A21-0E42-6037-EA8E-40F1E7C6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499653"/>
            <a:ext cx="11517332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8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E3E19-336F-E4D2-AB44-F9A1ED44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6" y="1399892"/>
            <a:ext cx="11298227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5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094EA-3DCD-AB55-F8BD-4AC6F6F3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761628"/>
            <a:ext cx="1132680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3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3428C-8274-0C64-4AF6-B607CE8B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0" y="785443"/>
            <a:ext cx="1095527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9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CA24-89D8-7B1B-111E-477C7491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will now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AFF2B-FB8A-54BB-4804-3584056F1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advantages Google Analytics have</a:t>
            </a:r>
          </a:p>
          <a:p>
            <a:r>
              <a:rPr lang="en-IN" dirty="0"/>
              <a:t>Why Google Analytics is the most suited for your needs</a:t>
            </a:r>
          </a:p>
          <a:p>
            <a:r>
              <a:rPr lang="en-IN" dirty="0"/>
              <a:t>Why Google Analytics is one of the most effective ways to add web analytics functionality to your </a:t>
            </a:r>
            <a:r>
              <a:rPr lang="en-IN" dirty="0" err="1"/>
              <a:t>websit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496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54B36-265A-3C0A-27DD-26D8C27E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2323946"/>
            <a:ext cx="9459645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5F93F-CBB3-49C9-D747-5589CCF6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77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52DAF-A6CD-7B67-B7E0-C4FEBCA5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3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AB575-FDD8-5115-46FF-6A9E2F13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2185814"/>
            <a:ext cx="7087589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0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DE8C-8091-F14B-E89B-A048B5D4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Installing R and </a:t>
            </a:r>
            <a:r>
              <a:rPr lang="en-IN" dirty="0" err="1"/>
              <a:t>Rstudio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7F71A-3F5C-5BD2-8D7B-BFEEB435B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88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0144-6E67-6C1B-28ED-E84CF922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session we are going to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63259-8B83-BDED-9EE1-8C568FD0F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Introduction to Web Analytics of R</a:t>
            </a:r>
          </a:p>
          <a:p>
            <a:r>
              <a:rPr lang="en-IN" dirty="0"/>
              <a:t>Installing Packages</a:t>
            </a:r>
          </a:p>
          <a:p>
            <a:r>
              <a:rPr lang="en-IN" dirty="0"/>
              <a:t>Understanding Visitors</a:t>
            </a:r>
          </a:p>
          <a:p>
            <a:r>
              <a:rPr lang="en-IN" dirty="0"/>
              <a:t>Which Pages are effective</a:t>
            </a:r>
          </a:p>
          <a:p>
            <a:r>
              <a:rPr lang="en-IN" dirty="0"/>
              <a:t>How have visitors been visiting my website?</a:t>
            </a:r>
          </a:p>
          <a:p>
            <a:r>
              <a:rPr lang="en-IN" dirty="0" err="1"/>
              <a:t>Pifalls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841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01AB9-5C46-371C-4756-FB46D801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07" y="238470"/>
            <a:ext cx="11288700" cy="56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5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5E7CA-FBCC-C71A-5FE4-37BFCED0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130627"/>
            <a:ext cx="11645510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36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BEB8D-4AF3-CADF-0932-7113FCF4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1171260"/>
            <a:ext cx="11650701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3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D78D8-67F3-65F9-0935-D063D4A22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2042919"/>
            <a:ext cx="8116433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24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EA5CC-E3FF-A358-F418-11BEFD27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1823813"/>
            <a:ext cx="10145541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43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43D3D-77C5-0850-DF03-E2022FBE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2466840"/>
            <a:ext cx="7878274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71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5F580-BDD6-018C-EB1F-CBD5651B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5" y="775917"/>
            <a:ext cx="11031489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71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537FE-A837-7EB7-813F-F62EFB5D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3" y="809259"/>
            <a:ext cx="10945753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3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4C1799-D9B5-894D-A705-A5BBD60FE1FC}"/>
              </a:ext>
            </a:extLst>
          </p:cNvPr>
          <p:cNvSpPr txBox="1"/>
          <p:nvPr/>
        </p:nvSpPr>
        <p:spPr>
          <a:xfrm>
            <a:off x="3048000" y="3244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https://analytics.google.com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9899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093DC-08B5-32E4-1A14-4B946748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2547814"/>
            <a:ext cx="11307753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606D-F02D-6E54-D710-AE92A42A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Performance Indicators and metrics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F2D33-5D86-721E-CB8E-60E2A706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446"/>
            <a:ext cx="10515600" cy="4351338"/>
          </a:xfrm>
        </p:spPr>
        <p:txBody>
          <a:bodyPr/>
          <a:lstStyle/>
          <a:p>
            <a:r>
              <a:rPr lang="en-IN" dirty="0"/>
              <a:t>Page Views</a:t>
            </a:r>
          </a:p>
          <a:p>
            <a:r>
              <a:rPr lang="en-IN" dirty="0"/>
              <a:t>Page analysis</a:t>
            </a:r>
          </a:p>
          <a:p>
            <a:r>
              <a:rPr lang="en-IN" dirty="0"/>
              <a:t>Daily Unique Visitors</a:t>
            </a:r>
          </a:p>
          <a:p>
            <a:r>
              <a:rPr lang="en-IN" dirty="0"/>
              <a:t>Top Exit Pages</a:t>
            </a:r>
          </a:p>
          <a:p>
            <a:r>
              <a:rPr lang="en-IN" dirty="0"/>
              <a:t>Bounce Rates</a:t>
            </a:r>
          </a:p>
          <a:p>
            <a:r>
              <a:rPr lang="en-IN" dirty="0"/>
              <a:t>Visitor Locations</a:t>
            </a:r>
          </a:p>
          <a:p>
            <a:r>
              <a:rPr lang="en-IN" dirty="0"/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400579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0A4F8-0AFC-5ED6-38AC-C382FD5F2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2652604"/>
            <a:ext cx="867848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78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30DA2-D2D2-E8D6-FDAA-F3A2C7ED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799997"/>
            <a:ext cx="10612331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38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631753-839B-C057-FC82-55178FE50D82}"/>
              </a:ext>
            </a:extLst>
          </p:cNvPr>
          <p:cNvSpPr txBox="1"/>
          <p:nvPr/>
        </p:nvSpPr>
        <p:spPr>
          <a:xfrm>
            <a:off x="555171" y="881743"/>
            <a:ext cx="103414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The datasets used in this project have been chosen from </a:t>
            </a:r>
            <a:r>
              <a:rPr lang="en-US" sz="3600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https://storage.googleapis.com/sample_user_behavior_data/sample_user_data.csv</a:t>
            </a:r>
            <a:endParaRPr lang="en-US" sz="3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sz="3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Schema details can be found here: </a:t>
            </a:r>
            <a:r>
              <a:rPr lang="en-US" sz="3600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https://support.google.com/analytics/answer/3437719?hl=en</a:t>
            </a:r>
            <a:endParaRPr lang="en-US" sz="3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67598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E9751-584F-97B6-5DF4-12173024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90445"/>
            <a:ext cx="5591498" cy="41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26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581B-10C3-73FE-47F7-40DB1D82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C73B2-B0D7-40AB-8681-12795F08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err="1"/>
              <a:t>Install.packages</a:t>
            </a:r>
            <a:r>
              <a:rPr lang="en-IN" dirty="0"/>
              <a:t>(“</a:t>
            </a:r>
            <a:r>
              <a:rPr lang="en-IN" dirty="0" err="1"/>
              <a:t>googleAuthR</a:t>
            </a:r>
            <a:r>
              <a:rPr lang="en-IN" dirty="0"/>
              <a:t>”)</a:t>
            </a:r>
          </a:p>
          <a:p>
            <a:r>
              <a:rPr lang="en-IN" dirty="0" err="1"/>
              <a:t>Install.packages</a:t>
            </a:r>
            <a:r>
              <a:rPr lang="en-IN" dirty="0"/>
              <a:t>(“</a:t>
            </a:r>
            <a:r>
              <a:rPr lang="en-IN" dirty="0" err="1"/>
              <a:t>oogleAnalyticsR</a:t>
            </a:r>
            <a:r>
              <a:rPr lang="en-IN" dirty="0"/>
              <a:t>”)</a:t>
            </a:r>
          </a:p>
          <a:p>
            <a:r>
              <a:rPr lang="en-IN" dirty="0"/>
              <a:t>library("</a:t>
            </a:r>
            <a:r>
              <a:rPr lang="en-IN" dirty="0" err="1"/>
              <a:t>googleAuthR</a:t>
            </a:r>
            <a:r>
              <a:rPr lang="en-IN" dirty="0"/>
              <a:t>")</a:t>
            </a:r>
          </a:p>
          <a:p>
            <a:r>
              <a:rPr lang="en-IN" dirty="0"/>
              <a:t>library("</a:t>
            </a:r>
            <a:r>
              <a:rPr lang="en-IN" dirty="0" err="1"/>
              <a:t>googleAnalyticsR</a:t>
            </a:r>
            <a:r>
              <a:rPr lang="en-IN" dirty="0"/>
              <a:t>")</a:t>
            </a:r>
          </a:p>
          <a:p>
            <a:r>
              <a:rPr lang="en-IN" dirty="0" err="1"/>
              <a:t>ga_auth</a:t>
            </a:r>
            <a:r>
              <a:rPr lang="en-IN" dirty="0"/>
              <a:t>()</a:t>
            </a:r>
          </a:p>
          <a:p>
            <a:r>
              <a:rPr lang="en-IN" dirty="0"/>
              <a:t>## get your accounts</a:t>
            </a:r>
          </a:p>
          <a:p>
            <a:r>
              <a:rPr lang="en-IN" dirty="0" err="1"/>
              <a:t>account_list</a:t>
            </a:r>
            <a:r>
              <a:rPr lang="en-IN" dirty="0"/>
              <a:t> &lt;- </a:t>
            </a:r>
            <a:r>
              <a:rPr lang="en-IN" dirty="0" err="1"/>
              <a:t>ga_account_list</a:t>
            </a:r>
            <a:r>
              <a:rPr lang="en-IN" dirty="0"/>
              <a:t>()</a:t>
            </a:r>
          </a:p>
          <a:p>
            <a:r>
              <a:rPr lang="en-IN" dirty="0" err="1"/>
              <a:t>account_list$viewId</a:t>
            </a:r>
            <a:endParaRPr lang="en-IN" dirty="0"/>
          </a:p>
          <a:p>
            <a:r>
              <a:rPr lang="en-IN" dirty="0" err="1"/>
              <a:t>ga_id</a:t>
            </a:r>
            <a:r>
              <a:rPr lang="en-IN" dirty="0"/>
              <a:t> = 154893193</a:t>
            </a:r>
          </a:p>
          <a:p>
            <a:r>
              <a:rPr lang="en-IN" dirty="0" err="1"/>
              <a:t>ga_data</a:t>
            </a:r>
            <a:r>
              <a:rPr lang="en-IN" dirty="0"/>
              <a:t> = google_analytics_4(</a:t>
            </a:r>
            <a:r>
              <a:rPr lang="en-IN" dirty="0" err="1"/>
              <a:t>ga_id</a:t>
            </a:r>
            <a:r>
              <a:rPr lang="en-IN" dirty="0"/>
              <a:t>, </a:t>
            </a:r>
            <a:r>
              <a:rPr lang="en-IN" dirty="0" err="1"/>
              <a:t>date_range</a:t>
            </a:r>
            <a:r>
              <a:rPr lang="en-IN" dirty="0"/>
              <a:t> = c("2024-06-11", "2024-07-1"), metrics = c(“sessions"), dimensions = c(“date"))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7432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B97A-068C-1662-8D51-780D3694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Installing gg 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E97CB-C715-D6BE-7A1B-C31DBD85B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095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581B-10C3-73FE-47F7-40DB1D82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C73B2-B0D7-40AB-8681-12795F08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#Install.packages(“googleAuthR”)</a:t>
            </a:r>
          </a:p>
          <a:p>
            <a:r>
              <a:rPr lang="en-IN" dirty="0"/>
              <a:t>#Install.packages(“oogleAnalyticsR”)</a:t>
            </a:r>
          </a:p>
          <a:p>
            <a:r>
              <a:rPr lang="en-IN" dirty="0" err="1"/>
              <a:t>Install.packages</a:t>
            </a:r>
            <a:r>
              <a:rPr lang="en-IN" dirty="0"/>
              <a:t>(“ggplot2”)</a:t>
            </a:r>
          </a:p>
          <a:p>
            <a:r>
              <a:rPr lang="en-IN" dirty="0"/>
              <a:t>library("</a:t>
            </a:r>
            <a:r>
              <a:rPr lang="en-IN" dirty="0" err="1"/>
              <a:t>googleAuthR</a:t>
            </a:r>
            <a:r>
              <a:rPr lang="en-IN" dirty="0"/>
              <a:t>")</a:t>
            </a:r>
          </a:p>
          <a:p>
            <a:r>
              <a:rPr lang="en-IN" dirty="0"/>
              <a:t>library("</a:t>
            </a:r>
            <a:r>
              <a:rPr lang="en-IN" dirty="0" err="1"/>
              <a:t>googleAnalyticsR</a:t>
            </a:r>
            <a:r>
              <a:rPr lang="en-IN" dirty="0"/>
              <a:t>")</a:t>
            </a:r>
          </a:p>
          <a:p>
            <a:r>
              <a:rPr lang="en-IN" dirty="0"/>
              <a:t>Library(ggplot2”</a:t>
            </a:r>
          </a:p>
          <a:p>
            <a:r>
              <a:rPr lang="en-IN" dirty="0" err="1"/>
              <a:t>ga_auth</a:t>
            </a:r>
            <a:r>
              <a:rPr lang="en-IN" dirty="0"/>
              <a:t>()</a:t>
            </a:r>
          </a:p>
          <a:p>
            <a:r>
              <a:rPr lang="en-IN" dirty="0"/>
              <a:t>## get your accounts</a:t>
            </a:r>
          </a:p>
          <a:p>
            <a:r>
              <a:rPr lang="en-IN" dirty="0" err="1"/>
              <a:t>account_list</a:t>
            </a:r>
            <a:r>
              <a:rPr lang="en-IN" dirty="0"/>
              <a:t> &lt;- </a:t>
            </a:r>
            <a:r>
              <a:rPr lang="en-IN" dirty="0" err="1"/>
              <a:t>ga_account_list</a:t>
            </a:r>
            <a:r>
              <a:rPr lang="en-IN" dirty="0"/>
              <a:t>()</a:t>
            </a:r>
          </a:p>
          <a:p>
            <a:r>
              <a:rPr lang="en-IN" dirty="0" err="1"/>
              <a:t>account_list$viewId</a:t>
            </a:r>
            <a:endParaRPr lang="en-IN" dirty="0"/>
          </a:p>
          <a:p>
            <a:r>
              <a:rPr lang="en-IN" dirty="0" err="1"/>
              <a:t>ga_id</a:t>
            </a:r>
            <a:r>
              <a:rPr lang="en-IN" dirty="0"/>
              <a:t> = 154893193</a:t>
            </a:r>
          </a:p>
          <a:p>
            <a:r>
              <a:rPr lang="en-IN" dirty="0" err="1"/>
              <a:t>ga_data</a:t>
            </a:r>
            <a:r>
              <a:rPr lang="en-IN" dirty="0"/>
              <a:t> = google_analytics_4(</a:t>
            </a:r>
            <a:r>
              <a:rPr lang="en-IN" dirty="0" err="1"/>
              <a:t>ga_id</a:t>
            </a:r>
            <a:r>
              <a:rPr lang="en-IN" dirty="0"/>
              <a:t>, </a:t>
            </a:r>
            <a:r>
              <a:rPr lang="en-IN" dirty="0" err="1"/>
              <a:t>date_range</a:t>
            </a:r>
            <a:r>
              <a:rPr lang="en-IN" dirty="0"/>
              <a:t> = c("2024-06-11", "2024-07-1"), metrics = c(“sessions"), dimensions = c(“date"))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973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50A01-5EAA-F98D-2F8C-ECF8E852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9C17FB8-AB1F-3718-6682-CE7961636D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00637"/>
            <a:ext cx="1056411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Great Source for ggplot2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http://tutorials.iq.harvard.edu/R/Rgraphics/Rgraphics.html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Sources for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googleAnalyticsR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package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https://michalbrys.gitbooks.io/r-google-analytics/content/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Analytics Metrics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https://developers.google.com/analytics/devguides/reporting/core/dimsmets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83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BA97-FFEA-A79D-A32F-6C01A981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0FCA6-C2B5-4D27-568F-259DFEC8B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Introduction to business dashboards</a:t>
            </a:r>
          </a:p>
          <a:p>
            <a:r>
              <a:rPr lang="en-IN" dirty="0"/>
              <a:t>Introduction to R Markup Language</a:t>
            </a:r>
          </a:p>
          <a:p>
            <a:r>
              <a:rPr lang="en-IN" dirty="0"/>
              <a:t>Setting up and adding information to analytics dashboard</a:t>
            </a:r>
          </a:p>
        </p:txBody>
      </p:sp>
    </p:spTree>
    <p:extLst>
      <p:ext uri="{BB962C8B-B14F-4D97-AF65-F5344CB8AC3E}">
        <p14:creationId xmlns:p14="http://schemas.microsoft.com/office/powerpoint/2010/main" val="2252119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A057-5F6D-6D24-6DEC-5A180CBE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A7486-4CCB-A4A8-C2AC-4631E33A0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One page overview of all your KPIs at a glance</a:t>
            </a:r>
          </a:p>
          <a:p>
            <a:r>
              <a:rPr lang="en-IN" dirty="0"/>
              <a:t>Respond to changing conditions</a:t>
            </a:r>
          </a:p>
          <a:p>
            <a:r>
              <a:rPr lang="en-IN" dirty="0"/>
              <a:t>Conduct your own </a:t>
            </a:r>
            <a:r>
              <a:rPr lang="en-IN" dirty="0" err="1"/>
              <a:t>anlaysis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848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4D1-AFE6-FD41-1F47-3EFD616A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Ways to prevent analysis Paralysis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A9CE-EE7B-D8C7-B731-41F152829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Differentiate between small and large decisions</a:t>
            </a:r>
          </a:p>
          <a:p>
            <a:r>
              <a:rPr lang="en-IN" dirty="0"/>
              <a:t>Focus on the results and metrics matters the most</a:t>
            </a:r>
          </a:p>
          <a:p>
            <a:r>
              <a:rPr lang="en-IN" dirty="0"/>
              <a:t>Focus on small actions first</a:t>
            </a:r>
          </a:p>
          <a:p>
            <a:r>
              <a:rPr lang="en-IN" dirty="0"/>
              <a:t>Simplify</a:t>
            </a:r>
          </a:p>
        </p:txBody>
      </p:sp>
    </p:spTree>
    <p:extLst>
      <p:ext uri="{BB962C8B-B14F-4D97-AF65-F5344CB8AC3E}">
        <p14:creationId xmlns:p14="http://schemas.microsoft.com/office/powerpoint/2010/main" val="3673733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E6AD-81DF-CD86-AAD3-284E6B5F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Flexdashboard</a:t>
            </a:r>
            <a:r>
              <a:rPr lang="en-IN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E20DB-CB53-40BF-E900-4023CC2EE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R </a:t>
            </a:r>
            <a:r>
              <a:rPr lang="en-IN" dirty="0" err="1"/>
              <a:t>Mardown</a:t>
            </a:r>
            <a:r>
              <a:rPr lang="en-IN" dirty="0"/>
              <a:t> to publish a group pf related visualizations as a dashboard</a:t>
            </a:r>
          </a:p>
          <a:p>
            <a:r>
              <a:rPr lang="en-IN" dirty="0"/>
              <a:t>Integration with HTML widgets, graphics, tabular data and Shiny</a:t>
            </a:r>
          </a:p>
        </p:txBody>
      </p:sp>
    </p:spTree>
    <p:extLst>
      <p:ext uri="{BB962C8B-B14F-4D97-AF65-F5344CB8AC3E}">
        <p14:creationId xmlns:p14="http://schemas.microsoft.com/office/powerpoint/2010/main" val="1261813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D1EFCB-C2D9-8C9D-1642-1A2B68B6230E}"/>
              </a:ext>
            </a:extLst>
          </p:cNvPr>
          <p:cNvSpPr txBox="1"/>
          <p:nvPr/>
        </p:nvSpPr>
        <p:spPr>
          <a:xfrm>
            <a:off x="468085" y="1718493"/>
            <a:ext cx="83602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Installed </a:t>
            </a:r>
            <a:r>
              <a:rPr lang="en-US" sz="2800" dirty="0" err="1"/>
              <a:t>googleAnalyticsR</a:t>
            </a:r>
            <a:r>
              <a:rPr lang="en-US" sz="2800" dirty="0"/>
              <a:t>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Installed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Imported Google Analytics data and generated our first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Introduced business dashboards and installation of </a:t>
            </a:r>
            <a:r>
              <a:rPr lang="en-US" sz="2800" dirty="0" err="1"/>
              <a:t>flexdashboard</a:t>
            </a:r>
            <a:r>
              <a:rPr lang="en-US" sz="2800" dirty="0"/>
              <a:t> package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42850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B561-33F3-D2DB-52EE-9740CADE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Section, we are going to take a look at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9EEC-C1D7-1790-3FB7-BCCA8F4E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Who are my visitors</a:t>
            </a:r>
          </a:p>
          <a:p>
            <a:r>
              <a:rPr lang="en-US" dirty="0"/>
              <a:t> Who is coming back</a:t>
            </a:r>
          </a:p>
          <a:p>
            <a:r>
              <a:rPr lang="en-US" dirty="0"/>
              <a:t> How loyal are they</a:t>
            </a:r>
          </a:p>
          <a:p>
            <a:r>
              <a:rPr lang="en-US" dirty="0"/>
              <a:t> Building business dashboard</a:t>
            </a:r>
          </a:p>
          <a:p>
            <a:r>
              <a:rPr lang="en-US" dirty="0"/>
              <a:t> What does it all mean</a:t>
            </a:r>
          </a:p>
        </p:txBody>
      </p:sp>
    </p:spTree>
    <p:extLst>
      <p:ext uri="{BB962C8B-B14F-4D97-AF65-F5344CB8AC3E}">
        <p14:creationId xmlns:p14="http://schemas.microsoft.com/office/powerpoint/2010/main" val="4178010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0986-48AD-7159-2A98-283B13DD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 are the visitors to the 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3D234-1CB3-1C6A-7AE1-5712A3D0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268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890B-B729-0F30-D60E-FAAC9289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 versus users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8819-2038-45C8-8A83-F8D0EDEF8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591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1. User is a specific visitor</a:t>
            </a:r>
          </a:p>
          <a:p>
            <a:pPr marL="0" indent="0">
              <a:buNone/>
            </a:pPr>
            <a:r>
              <a:rPr lang="en-US" dirty="0"/>
              <a:t>2. Session is like a visit</a:t>
            </a:r>
          </a:p>
          <a:p>
            <a:pPr marL="0" indent="0">
              <a:buNone/>
            </a:pPr>
            <a:r>
              <a:rPr lang="en-US" dirty="0"/>
              <a:t>3. One user can have multiple sessions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A6D28-59B2-0A19-ACFA-35F02B470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22" t="22383"/>
          <a:stretch/>
        </p:blipFill>
        <p:spPr>
          <a:xfrm>
            <a:off x="5562600" y="1596454"/>
            <a:ext cx="6629400" cy="480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81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DCE425-9ABB-9193-2534-839819CC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 is coming back to our site?</a:t>
            </a:r>
            <a:br>
              <a:rPr lang="en-IN" dirty="0"/>
            </a:b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EFD87-6585-AD77-49C6-905EEC1B7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5332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4CA760-3B3A-84DA-66A9-FBD5F132F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 is coming back to our site?</a:t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333F4E-15AE-DCC6-3553-2C4994C28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948057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is returning to our 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does Google distinguish a New Visitor from a Returning Visitor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can we extract and plot New and Returning Visitor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are some caveats to understanding New vs Returning Visitor counts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9513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4CA760-3B3A-84DA-66A9-FBD5F132F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 is coming back to our site?</a:t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333F4E-15AE-DCC6-3553-2C4994C28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Users visiting the page from </a:t>
            </a:r>
            <a:r>
              <a:rPr lang="en-US" b="1" dirty="0"/>
              <a:t>different devices</a:t>
            </a:r>
            <a:r>
              <a:rPr lang="en-US" dirty="0"/>
              <a:t> will be recorded as new visitors</a:t>
            </a:r>
          </a:p>
          <a:p>
            <a:pPr>
              <a:buFont typeface="+mj-lt"/>
              <a:buAutoNum type="arabicPeriod"/>
            </a:pPr>
            <a:r>
              <a:rPr lang="en-US" dirty="0"/>
              <a:t>Users who have </a:t>
            </a:r>
            <a:r>
              <a:rPr lang="en-US" b="1" dirty="0"/>
              <a:t>deleted their cookies</a:t>
            </a:r>
            <a:r>
              <a:rPr lang="en-US" dirty="0"/>
              <a:t> will be recorded as new visitors</a:t>
            </a:r>
          </a:p>
          <a:p>
            <a:pPr>
              <a:buFont typeface="+mj-lt"/>
              <a:buAutoNum type="arabicPeriod"/>
            </a:pPr>
            <a:r>
              <a:rPr lang="en-US" dirty="0"/>
              <a:t>Users who visit again after </a:t>
            </a:r>
            <a:r>
              <a:rPr lang="en-US" b="1" dirty="0"/>
              <a:t>two years</a:t>
            </a:r>
            <a:r>
              <a:rPr lang="en-US" dirty="0"/>
              <a:t> will be counted as new visitors</a:t>
            </a:r>
          </a:p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57E3C0-B01A-13A7-BC6B-D31C32D8A8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4388" y="1825625"/>
            <a:ext cx="4235241" cy="4351338"/>
          </a:xfrm>
        </p:spPr>
      </p:pic>
    </p:spTree>
    <p:extLst>
      <p:ext uri="{BB962C8B-B14F-4D97-AF65-F5344CB8AC3E}">
        <p14:creationId xmlns:p14="http://schemas.microsoft.com/office/powerpoint/2010/main" val="2761756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35D31FF-05BE-0E9E-3E18-80846CBB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 is coming back to our site?</a:t>
            </a:r>
            <a:br>
              <a:rPr lang="en-IN" dirty="0"/>
            </a:br>
            <a:endParaRPr lang="en-IN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5DA6DB3-4A77-19A2-88DA-6F959250A0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Users visiting the page from </a:t>
            </a:r>
            <a:r>
              <a:rPr lang="en-US" b="1" dirty="0"/>
              <a:t>different devices</a:t>
            </a:r>
            <a:r>
              <a:rPr lang="en-US" dirty="0"/>
              <a:t> will be recorded as new visitors</a:t>
            </a:r>
          </a:p>
          <a:p>
            <a:pPr>
              <a:buFont typeface="+mj-lt"/>
              <a:buAutoNum type="arabicPeriod"/>
            </a:pPr>
            <a:r>
              <a:rPr lang="en-US" dirty="0"/>
              <a:t>Users who have </a:t>
            </a:r>
            <a:r>
              <a:rPr lang="en-US" b="1" dirty="0"/>
              <a:t>deleted their cookies</a:t>
            </a:r>
            <a:r>
              <a:rPr lang="en-US" dirty="0"/>
              <a:t> will be recorded as new visitors</a:t>
            </a:r>
          </a:p>
          <a:p>
            <a:pPr>
              <a:buFont typeface="+mj-lt"/>
              <a:buAutoNum type="arabicPeriod"/>
            </a:pPr>
            <a:r>
              <a:rPr lang="en-US" dirty="0"/>
              <a:t>Users who visit again after </a:t>
            </a:r>
            <a:r>
              <a:rPr lang="en-US" b="1" dirty="0"/>
              <a:t>two years</a:t>
            </a:r>
            <a:r>
              <a:rPr lang="en-US" dirty="0"/>
              <a:t> will be counted as new visitors</a:t>
            </a:r>
          </a:p>
          <a:p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ECDC0D6-2176-8F25-6DEA-C8BA5CED64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71205-6240-B94E-11B4-8FC7A166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825625"/>
            <a:ext cx="5094512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38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761E-D7EA-0836-E093-56CBB35B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 is coming back to our site?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28F15-1B66-0C9E-C119-D05D019C99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Users visiting the page from </a:t>
            </a:r>
            <a:r>
              <a:rPr lang="en-US" b="1" dirty="0"/>
              <a:t>different devices</a:t>
            </a:r>
            <a:r>
              <a:rPr lang="en-US" dirty="0"/>
              <a:t> will be recorded as new visitors</a:t>
            </a:r>
          </a:p>
          <a:p>
            <a:pPr>
              <a:buFont typeface="+mj-lt"/>
              <a:buAutoNum type="arabicPeriod"/>
            </a:pPr>
            <a:r>
              <a:rPr lang="en-US" dirty="0"/>
              <a:t>Users who have </a:t>
            </a:r>
            <a:r>
              <a:rPr lang="en-US" b="1" dirty="0"/>
              <a:t>deleted their cookies</a:t>
            </a:r>
            <a:r>
              <a:rPr lang="en-US" dirty="0"/>
              <a:t> will be recorded as new visitors</a:t>
            </a:r>
          </a:p>
          <a:p>
            <a:pPr>
              <a:buFont typeface="+mj-lt"/>
              <a:buAutoNum type="arabicPeriod"/>
            </a:pPr>
            <a:r>
              <a:rPr lang="en-US" dirty="0"/>
              <a:t>Users who visit again after </a:t>
            </a:r>
            <a:r>
              <a:rPr lang="en-US" b="1" dirty="0"/>
              <a:t>two years</a:t>
            </a:r>
            <a:r>
              <a:rPr lang="en-US" dirty="0"/>
              <a:t> will be counted as new visitors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96015-3340-6457-BEE7-8C51B6E6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83" y="1705448"/>
            <a:ext cx="4163006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507E-8DF3-E05E-9D50-C966C469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5BE07-6D5C-5383-53A5-55A27899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 dirty="0"/>
              <a:t>Track, measure and </a:t>
            </a:r>
            <a:r>
              <a:rPr lang="en-IN" dirty="0" err="1"/>
              <a:t>analyze</a:t>
            </a:r>
            <a:r>
              <a:rPr lang="en-IN" dirty="0"/>
              <a:t> you website performance effectively using R</a:t>
            </a:r>
          </a:p>
          <a:p>
            <a:r>
              <a:rPr lang="en-IN" dirty="0"/>
              <a:t>Get R </a:t>
            </a:r>
            <a:r>
              <a:rPr lang="en-IN" dirty="0" err="1"/>
              <a:t>capabailities</a:t>
            </a:r>
            <a:r>
              <a:rPr lang="en-IN" dirty="0"/>
              <a:t> and generate reports and </a:t>
            </a:r>
            <a:r>
              <a:rPr lang="en-IN" dirty="0" err="1"/>
              <a:t>visualizatoins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1626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95C6-1EBA-2A99-E1DC-3F32B132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Vs Return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5D7DC-8B4A-F603-271F-4025F65DE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65971" cy="4351338"/>
          </a:xfrm>
        </p:spPr>
        <p:txBody>
          <a:bodyPr>
            <a:normAutofit fontScale="62500" lnSpcReduction="20000"/>
          </a:bodyPr>
          <a:lstStyle/>
          <a:p>
            <a:r>
              <a:rPr lang="en-IN" dirty="0"/>
              <a:t>library("</a:t>
            </a:r>
            <a:r>
              <a:rPr lang="en-IN" dirty="0" err="1"/>
              <a:t>googleAuthR</a:t>
            </a:r>
            <a:r>
              <a:rPr lang="en-IN" dirty="0"/>
              <a:t>")</a:t>
            </a:r>
          </a:p>
          <a:p>
            <a:r>
              <a:rPr lang="en-IN" dirty="0"/>
              <a:t>library("</a:t>
            </a:r>
            <a:r>
              <a:rPr lang="en-IN" dirty="0" err="1"/>
              <a:t>googleAnalyticsR</a:t>
            </a:r>
            <a:r>
              <a:rPr lang="en-IN" dirty="0"/>
              <a:t>")</a:t>
            </a:r>
          </a:p>
          <a:p>
            <a:r>
              <a:rPr lang="en-IN" dirty="0"/>
              <a:t>library("ggplot2")</a:t>
            </a:r>
          </a:p>
          <a:p>
            <a:r>
              <a:rPr lang="en-IN" dirty="0"/>
              <a:t>#install.packages("scales")</a:t>
            </a:r>
          </a:p>
          <a:p>
            <a:r>
              <a:rPr lang="en-IN" dirty="0"/>
              <a:t>library("scales")</a:t>
            </a:r>
          </a:p>
          <a:p>
            <a:r>
              <a:rPr lang="en-IN" dirty="0"/>
              <a:t>## authenticate, or use the RStudio </a:t>
            </a:r>
            <a:r>
              <a:rPr lang="en-IN" dirty="0" err="1"/>
              <a:t>Addin</a:t>
            </a:r>
            <a:r>
              <a:rPr lang="en-IN" dirty="0"/>
              <a:t> "Google API Auth" with analytics scopes set</a:t>
            </a:r>
          </a:p>
          <a:p>
            <a:r>
              <a:rPr lang="en-IN" dirty="0" err="1"/>
              <a:t>ga_auth</a:t>
            </a:r>
            <a:r>
              <a:rPr lang="en-IN" dirty="0"/>
              <a:t>()</a:t>
            </a:r>
          </a:p>
          <a:p>
            <a:r>
              <a:rPr lang="en-IN" dirty="0"/>
              <a:t>## get your accounts</a:t>
            </a:r>
          </a:p>
          <a:p>
            <a:r>
              <a:rPr lang="en-IN" dirty="0" err="1"/>
              <a:t>account_list</a:t>
            </a:r>
            <a:r>
              <a:rPr lang="en-IN" dirty="0"/>
              <a:t> &lt;- </a:t>
            </a:r>
            <a:r>
              <a:rPr lang="en-IN" dirty="0" err="1"/>
              <a:t>ga_account_list</a:t>
            </a:r>
            <a:r>
              <a:rPr lang="en-IN" dirty="0"/>
              <a:t>()</a:t>
            </a:r>
          </a:p>
          <a:p>
            <a:r>
              <a:rPr lang="en-IN" dirty="0" err="1"/>
              <a:t>account_list$viewId</a:t>
            </a:r>
            <a:endParaRPr lang="en-IN" dirty="0"/>
          </a:p>
          <a:p>
            <a:r>
              <a:rPr lang="en-IN" dirty="0" err="1"/>
              <a:t>ga_id</a:t>
            </a:r>
            <a:r>
              <a:rPr lang="en-IN" dirty="0"/>
              <a:t> = 154893193</a:t>
            </a:r>
          </a:p>
          <a:p>
            <a:r>
              <a:rPr lang="en-IN" dirty="0"/>
              <a:t># downloading Google API</a:t>
            </a:r>
          </a:p>
          <a:p>
            <a:r>
              <a:rPr lang="en-IN" dirty="0" err="1"/>
              <a:t>ga_data</a:t>
            </a:r>
            <a:r>
              <a:rPr lang="en-IN" dirty="0"/>
              <a:t> = google_analytics_4(</a:t>
            </a:r>
            <a:r>
              <a:rPr lang="en-IN" dirty="0" err="1"/>
              <a:t>ga_id</a:t>
            </a:r>
            <a:r>
              <a:rPr lang="en-IN" dirty="0"/>
              <a:t>, </a:t>
            </a:r>
            <a:r>
              <a:rPr lang="en-IN" dirty="0" err="1"/>
              <a:t>date_range</a:t>
            </a:r>
            <a:r>
              <a:rPr lang="en-IN" dirty="0"/>
              <a:t> = c("2017-06-11", "2017-07-18"), metrics = c("</a:t>
            </a:r>
            <a:r>
              <a:rPr lang="en-IN" dirty="0" err="1"/>
              <a:t>ga:sessions</a:t>
            </a:r>
            <a:r>
              <a:rPr lang="en-IN" dirty="0"/>
              <a:t>"), dimensions = c("</a:t>
            </a:r>
            <a:r>
              <a:rPr lang="en-IN" dirty="0" err="1"/>
              <a:t>ga:userType</a:t>
            </a:r>
            <a:r>
              <a:rPr lang="en-IN" dirty="0"/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658641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352BD-B668-DFB1-AA16-A30B79FD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Vs Return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B1E597-9CD0-5EE0-F46C-F210C9D4A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# using example file</a:t>
            </a:r>
          </a:p>
          <a:p>
            <a:r>
              <a:rPr lang="en-IN" dirty="0" err="1"/>
              <a:t>ga_data</a:t>
            </a:r>
            <a:r>
              <a:rPr lang="en-IN" dirty="0"/>
              <a:t> = read.csv("ExampleFile_3.2_NewvsReturning.csv", </a:t>
            </a:r>
            <a:r>
              <a:rPr lang="en-IN" dirty="0" err="1"/>
              <a:t>sep</a:t>
            </a:r>
            <a:r>
              <a:rPr lang="en-IN" dirty="0"/>
              <a:t>=",", header=T)</a:t>
            </a:r>
          </a:p>
          <a:p>
            <a:endParaRPr lang="en-IN" dirty="0"/>
          </a:p>
          <a:p>
            <a:r>
              <a:rPr lang="en-IN" dirty="0"/>
              <a:t># cleaning up data</a:t>
            </a:r>
          </a:p>
          <a:p>
            <a:r>
              <a:rPr lang="en-IN" dirty="0" err="1"/>
              <a:t>ga_data.toPlot</a:t>
            </a:r>
            <a:r>
              <a:rPr lang="en-IN" dirty="0"/>
              <a:t> = </a:t>
            </a:r>
            <a:r>
              <a:rPr lang="en-IN" dirty="0" err="1"/>
              <a:t>data.frame</a:t>
            </a:r>
            <a:r>
              <a:rPr lang="en-IN" dirty="0"/>
              <a:t>(</a:t>
            </a:r>
            <a:r>
              <a:rPr lang="en-IN" dirty="0" err="1"/>
              <a:t>userType</a:t>
            </a:r>
            <a:r>
              <a:rPr lang="en-IN" dirty="0"/>
              <a:t>=c("New Visitor", "Returning Visitor"), sessions = </a:t>
            </a:r>
            <a:r>
              <a:rPr lang="en-IN" dirty="0" err="1"/>
              <a:t>ga_data$Sessions</a:t>
            </a:r>
            <a:r>
              <a:rPr lang="en-IN" dirty="0"/>
              <a:t>)</a:t>
            </a:r>
          </a:p>
          <a:p>
            <a:r>
              <a:rPr lang="en-IN" dirty="0" err="1"/>
              <a:t>ga_data.toPlot$sessions</a:t>
            </a:r>
            <a:r>
              <a:rPr lang="en-IN" dirty="0"/>
              <a:t> = </a:t>
            </a:r>
            <a:r>
              <a:rPr lang="en-IN" dirty="0" err="1"/>
              <a:t>as.numeric</a:t>
            </a:r>
            <a:r>
              <a:rPr lang="en-IN" dirty="0"/>
              <a:t>(</a:t>
            </a:r>
            <a:r>
              <a:rPr lang="en-IN" dirty="0" err="1"/>
              <a:t>gsub</a:t>
            </a:r>
            <a:r>
              <a:rPr lang="en-IN" dirty="0"/>
              <a:t>(",", "", </a:t>
            </a:r>
            <a:r>
              <a:rPr lang="en-IN" dirty="0" err="1"/>
              <a:t>ga_data.toPlot$sessions</a:t>
            </a:r>
            <a:r>
              <a:rPr lang="en-IN" dirty="0"/>
              <a:t>))</a:t>
            </a:r>
          </a:p>
          <a:p>
            <a:endParaRPr lang="en-IN" dirty="0"/>
          </a:p>
          <a:p>
            <a:r>
              <a:rPr lang="en-IN" dirty="0"/>
              <a:t># percentage</a:t>
            </a:r>
          </a:p>
          <a:p>
            <a:r>
              <a:rPr lang="en-IN" dirty="0" err="1"/>
              <a:t>ga_data.toPlot$percentage</a:t>
            </a:r>
            <a:r>
              <a:rPr lang="en-IN" dirty="0"/>
              <a:t> = </a:t>
            </a:r>
            <a:r>
              <a:rPr lang="en-IN" dirty="0" err="1"/>
              <a:t>ga_data.toPlot$sessions</a:t>
            </a:r>
            <a:r>
              <a:rPr lang="en-IN" dirty="0"/>
              <a:t> / sum(</a:t>
            </a:r>
            <a:r>
              <a:rPr lang="en-IN" dirty="0" err="1"/>
              <a:t>ga_data.toPlot$sessions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 err="1"/>
              <a:t>ggplot</a:t>
            </a:r>
            <a:r>
              <a:rPr lang="en-IN" dirty="0"/>
              <a:t>(data=</a:t>
            </a:r>
            <a:r>
              <a:rPr lang="en-IN" dirty="0" err="1"/>
              <a:t>ga_data.toPlot</a:t>
            </a:r>
            <a:r>
              <a:rPr lang="en-IN" dirty="0"/>
              <a:t>, </a:t>
            </a:r>
            <a:r>
              <a:rPr lang="en-IN" dirty="0" err="1"/>
              <a:t>aes</a:t>
            </a:r>
            <a:r>
              <a:rPr lang="en-IN" dirty="0"/>
              <a:t>(x=</a:t>
            </a:r>
            <a:r>
              <a:rPr lang="en-IN" dirty="0" err="1"/>
              <a:t>userType</a:t>
            </a:r>
            <a:r>
              <a:rPr lang="en-IN" dirty="0"/>
              <a:t>, y=sessions, fill=</a:t>
            </a:r>
            <a:r>
              <a:rPr lang="en-IN" dirty="0" err="1"/>
              <a:t>userType</a:t>
            </a:r>
            <a:r>
              <a:rPr lang="en-IN" dirty="0"/>
              <a:t>)) + </a:t>
            </a:r>
          </a:p>
          <a:p>
            <a:pPr marL="0" indent="0">
              <a:buNone/>
            </a:pPr>
            <a:r>
              <a:rPr lang="en-IN" dirty="0" err="1"/>
              <a:t>geom_bar</a:t>
            </a:r>
            <a:r>
              <a:rPr lang="en-IN" dirty="0"/>
              <a:t>(width = 0.6, stat="identity") +  </a:t>
            </a:r>
            <a:r>
              <a:rPr lang="en-IN" dirty="0" err="1"/>
              <a:t>geom_text</a:t>
            </a:r>
            <a:r>
              <a:rPr lang="en-IN" dirty="0"/>
              <a:t>(</a:t>
            </a:r>
            <a:r>
              <a:rPr lang="en-IN" dirty="0" err="1"/>
              <a:t>aes</a:t>
            </a:r>
            <a:r>
              <a:rPr lang="en-IN" dirty="0"/>
              <a:t>(y=sessions/2, label=scales::percent(percentage)), size=5)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8981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22542-4E72-0D58-7A18-31ED9894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can you calculate visitor loyalty?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2750-3E94-C612-31E6-5C35577B1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Not one "simple" way to measure loyalty</a:t>
            </a:r>
          </a:p>
          <a:p>
            <a:pPr>
              <a:buFont typeface="+mj-lt"/>
              <a:buAutoNum type="arabicPeriod"/>
            </a:pPr>
            <a:r>
              <a:rPr lang="en-US" dirty="0"/>
              <a:t>However, a number of metrics can be combined to gain insight into visitor loyalty</a:t>
            </a:r>
          </a:p>
          <a:p>
            <a:pPr>
              <a:buFont typeface="+mj-lt"/>
              <a:buAutoNum type="arabicPeriod"/>
            </a:pPr>
            <a:r>
              <a:rPr lang="en-US" dirty="0"/>
              <a:t>Returning Visitor Rate (RVR) is one of these metrics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5598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F6738-008E-1D21-437F-EC6F49E85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261257"/>
            <a:ext cx="10395857" cy="6335486"/>
          </a:xfrm>
        </p:spPr>
        <p:txBody>
          <a:bodyPr>
            <a:normAutofit fontScale="47500" lnSpcReduction="20000"/>
          </a:bodyPr>
          <a:lstStyle/>
          <a:p>
            <a:r>
              <a:rPr lang="en-IN" dirty="0"/>
              <a:t>library("</a:t>
            </a:r>
            <a:r>
              <a:rPr lang="en-IN" dirty="0" err="1"/>
              <a:t>googleAuthR</a:t>
            </a:r>
            <a:r>
              <a:rPr lang="en-IN" dirty="0"/>
              <a:t>")</a:t>
            </a:r>
          </a:p>
          <a:p>
            <a:r>
              <a:rPr lang="en-IN" dirty="0"/>
              <a:t>library("</a:t>
            </a:r>
            <a:r>
              <a:rPr lang="en-IN" dirty="0" err="1"/>
              <a:t>googleAnalyticsR</a:t>
            </a:r>
            <a:r>
              <a:rPr lang="en-IN" dirty="0"/>
              <a:t>")</a:t>
            </a:r>
          </a:p>
          <a:p>
            <a:r>
              <a:rPr lang="en-IN" dirty="0"/>
              <a:t>library("ggplot2")</a:t>
            </a:r>
          </a:p>
          <a:p>
            <a:r>
              <a:rPr lang="en-IN" dirty="0"/>
              <a:t>library("scales")</a:t>
            </a:r>
          </a:p>
          <a:p>
            <a:r>
              <a:rPr lang="en-IN" dirty="0"/>
              <a:t>## authenticate, or use the RStudio </a:t>
            </a:r>
            <a:r>
              <a:rPr lang="en-IN" dirty="0" err="1"/>
              <a:t>Addin</a:t>
            </a:r>
            <a:r>
              <a:rPr lang="en-IN" dirty="0"/>
              <a:t> "Google API Auth" with analytics scopes set</a:t>
            </a:r>
          </a:p>
          <a:p>
            <a:r>
              <a:rPr lang="en-IN" dirty="0" err="1"/>
              <a:t>ga_auth</a:t>
            </a:r>
            <a:r>
              <a:rPr lang="en-IN" dirty="0"/>
              <a:t>()</a:t>
            </a:r>
          </a:p>
          <a:p>
            <a:r>
              <a:rPr lang="en-IN" dirty="0"/>
              <a:t>## get your accounts</a:t>
            </a:r>
          </a:p>
          <a:p>
            <a:r>
              <a:rPr lang="en-IN" dirty="0" err="1"/>
              <a:t>account_list</a:t>
            </a:r>
            <a:r>
              <a:rPr lang="en-IN" dirty="0"/>
              <a:t> &lt;- </a:t>
            </a:r>
            <a:r>
              <a:rPr lang="en-IN" dirty="0" err="1"/>
              <a:t>ga_account_list</a:t>
            </a:r>
            <a:r>
              <a:rPr lang="en-IN" dirty="0"/>
              <a:t>()</a:t>
            </a:r>
          </a:p>
          <a:p>
            <a:r>
              <a:rPr lang="en-IN" dirty="0" err="1"/>
              <a:t>account_list$viewId</a:t>
            </a:r>
            <a:endParaRPr lang="en-IN" dirty="0"/>
          </a:p>
          <a:p>
            <a:r>
              <a:rPr lang="en-IN" dirty="0"/>
              <a:t>## Use the </a:t>
            </a:r>
            <a:r>
              <a:rPr lang="en-IN" dirty="0" err="1"/>
              <a:t>viewId</a:t>
            </a:r>
            <a:r>
              <a:rPr lang="en-IN" dirty="0"/>
              <a:t> for your data</a:t>
            </a:r>
          </a:p>
          <a:p>
            <a:r>
              <a:rPr lang="en-IN" dirty="0" err="1"/>
              <a:t>ga_id</a:t>
            </a:r>
            <a:r>
              <a:rPr lang="en-IN" dirty="0"/>
              <a:t> &lt;- 154893193  # Replace with </a:t>
            </a:r>
            <a:r>
              <a:rPr lang="en-IN" dirty="0" err="1"/>
              <a:t>account_list$viewId</a:t>
            </a:r>
            <a:r>
              <a:rPr lang="en-IN" dirty="0"/>
              <a:t>[1] or any specific </a:t>
            </a:r>
            <a:r>
              <a:rPr lang="en-IN" dirty="0" err="1"/>
              <a:t>viewId</a:t>
            </a:r>
            <a:endParaRPr lang="en-IN" dirty="0"/>
          </a:p>
          <a:p>
            <a:r>
              <a:rPr lang="en-IN" dirty="0"/>
              <a:t># downloading Google API data</a:t>
            </a:r>
          </a:p>
          <a:p>
            <a:r>
              <a:rPr lang="en-IN" dirty="0" err="1"/>
              <a:t>ga_data</a:t>
            </a:r>
            <a:r>
              <a:rPr lang="en-IN" dirty="0"/>
              <a:t> = google_analytics_4(</a:t>
            </a:r>
            <a:r>
              <a:rPr lang="en-IN" dirty="0" err="1"/>
              <a:t>ga_id</a:t>
            </a:r>
            <a:r>
              <a:rPr lang="en-IN" dirty="0"/>
              <a:t>, </a:t>
            </a:r>
            <a:r>
              <a:rPr lang="en-IN" dirty="0" err="1"/>
              <a:t>date_range</a:t>
            </a:r>
            <a:r>
              <a:rPr lang="en-IN" dirty="0"/>
              <a:t> = c("2017-05-18", "2017-07-18"), metrics=c("</a:t>
            </a:r>
            <a:r>
              <a:rPr lang="en-IN" dirty="0" err="1"/>
              <a:t>ga:pageviews</a:t>
            </a:r>
            <a:r>
              <a:rPr lang="en-IN" dirty="0"/>
              <a:t>", "</a:t>
            </a:r>
            <a:r>
              <a:rPr lang="en-IN" dirty="0" err="1"/>
              <a:t>ga:users</a:t>
            </a:r>
            <a:r>
              <a:rPr lang="en-IN" dirty="0"/>
              <a:t>"), dimensions=c("</a:t>
            </a:r>
            <a:r>
              <a:rPr lang="en-IN" dirty="0" err="1"/>
              <a:t>ga:sessionCount</a:t>
            </a:r>
            <a:r>
              <a:rPr lang="en-IN" dirty="0"/>
              <a:t>"))</a:t>
            </a:r>
          </a:p>
          <a:p>
            <a:r>
              <a:rPr lang="en-IN" dirty="0"/>
              <a:t># using example file</a:t>
            </a:r>
          </a:p>
          <a:p>
            <a:r>
              <a:rPr lang="en-IN" dirty="0" err="1"/>
              <a:t>ga_data</a:t>
            </a:r>
            <a:r>
              <a:rPr lang="en-IN" dirty="0"/>
              <a:t> = read.csv("ExampleFile_3.3_FrequencyRecency.csv", </a:t>
            </a:r>
            <a:r>
              <a:rPr lang="en-IN" dirty="0" err="1"/>
              <a:t>sep</a:t>
            </a:r>
            <a:r>
              <a:rPr lang="en-IN" dirty="0"/>
              <a:t>=",", header=T)</a:t>
            </a:r>
          </a:p>
          <a:p>
            <a:r>
              <a:rPr lang="en-IN" dirty="0"/>
              <a:t># cleaning up data</a:t>
            </a:r>
          </a:p>
          <a:p>
            <a:r>
              <a:rPr lang="en-IN" dirty="0" err="1"/>
              <a:t>ga_data.toPlot</a:t>
            </a:r>
            <a:r>
              <a:rPr lang="en-IN" dirty="0"/>
              <a:t> = </a:t>
            </a:r>
            <a:r>
              <a:rPr lang="en-IN" dirty="0" err="1"/>
              <a:t>data.frame</a:t>
            </a:r>
            <a:r>
              <a:rPr lang="en-IN" dirty="0"/>
              <a:t>(</a:t>
            </a:r>
            <a:r>
              <a:rPr lang="en-IN" dirty="0" err="1"/>
              <a:t>ga_data</a:t>
            </a:r>
            <a:r>
              <a:rPr lang="en-IN" dirty="0"/>
              <a:t>)</a:t>
            </a:r>
          </a:p>
          <a:p>
            <a:r>
              <a:rPr lang="en-IN" dirty="0" err="1"/>
              <a:t>ga_data.toPlot$Pageviews</a:t>
            </a:r>
            <a:r>
              <a:rPr lang="en-IN" dirty="0"/>
              <a:t> = </a:t>
            </a:r>
            <a:r>
              <a:rPr lang="en-IN" dirty="0" err="1"/>
              <a:t>as.numeric</a:t>
            </a:r>
            <a:r>
              <a:rPr lang="en-IN" dirty="0"/>
              <a:t>(</a:t>
            </a:r>
            <a:r>
              <a:rPr lang="en-IN" dirty="0" err="1"/>
              <a:t>gsub</a:t>
            </a:r>
            <a:r>
              <a:rPr lang="en-IN" dirty="0"/>
              <a:t>(",", "", </a:t>
            </a:r>
            <a:r>
              <a:rPr lang="en-IN" dirty="0" err="1"/>
              <a:t>ga_data.toPlot$Pageviews</a:t>
            </a:r>
            <a:r>
              <a:rPr lang="en-IN" dirty="0"/>
              <a:t>))</a:t>
            </a:r>
          </a:p>
          <a:p>
            <a:r>
              <a:rPr lang="en-IN" dirty="0" err="1"/>
              <a:t>ga_data.toPlot$Users</a:t>
            </a:r>
            <a:r>
              <a:rPr lang="en-IN" dirty="0"/>
              <a:t> = </a:t>
            </a:r>
            <a:r>
              <a:rPr lang="en-IN" dirty="0" err="1"/>
              <a:t>as.numeric</a:t>
            </a:r>
            <a:r>
              <a:rPr lang="en-IN" dirty="0"/>
              <a:t>(</a:t>
            </a:r>
            <a:r>
              <a:rPr lang="en-IN" dirty="0" err="1"/>
              <a:t>gsub</a:t>
            </a:r>
            <a:r>
              <a:rPr lang="en-IN" dirty="0"/>
              <a:t>(",", "", </a:t>
            </a:r>
            <a:r>
              <a:rPr lang="en-IN" dirty="0" err="1"/>
              <a:t>ga_data.toPlot$Users</a:t>
            </a:r>
            <a:r>
              <a:rPr lang="en-IN" dirty="0"/>
              <a:t>))</a:t>
            </a:r>
          </a:p>
          <a:p>
            <a:r>
              <a:rPr lang="en-IN" dirty="0"/>
              <a:t># ordering data</a:t>
            </a:r>
          </a:p>
          <a:p>
            <a:r>
              <a:rPr lang="en-IN" dirty="0" err="1"/>
              <a:t>ga_data.toPlot$Count.of.Sessions</a:t>
            </a:r>
            <a:r>
              <a:rPr lang="en-IN" dirty="0"/>
              <a:t> = factor(</a:t>
            </a:r>
            <a:r>
              <a:rPr lang="en-IN" dirty="0" err="1"/>
              <a:t>ga_data.toPlot$Count.of.Sessions</a:t>
            </a:r>
            <a:r>
              <a:rPr lang="en-IN" dirty="0"/>
              <a:t>, levels = </a:t>
            </a:r>
            <a:r>
              <a:rPr lang="en-IN" dirty="0" err="1"/>
              <a:t>ga_data.toPlot$Count.of.Sessions</a:t>
            </a:r>
            <a:r>
              <a:rPr lang="en-IN" dirty="0"/>
              <a:t>)</a:t>
            </a:r>
          </a:p>
          <a:p>
            <a:r>
              <a:rPr lang="en-IN" dirty="0"/>
              <a:t># generate plot</a:t>
            </a:r>
          </a:p>
          <a:p>
            <a:r>
              <a:rPr lang="en-IN" dirty="0" err="1"/>
              <a:t>ggplot</a:t>
            </a:r>
            <a:r>
              <a:rPr lang="en-IN" dirty="0"/>
              <a:t>(</a:t>
            </a:r>
            <a:r>
              <a:rPr lang="en-IN" dirty="0" err="1"/>
              <a:t>ga_data.toPlot</a:t>
            </a:r>
            <a:r>
              <a:rPr lang="en-IN" dirty="0"/>
              <a:t>, </a:t>
            </a:r>
            <a:r>
              <a:rPr lang="en-IN" dirty="0" err="1"/>
              <a:t>aes</a:t>
            </a:r>
            <a:r>
              <a:rPr lang="en-IN" dirty="0"/>
              <a:t>(x=</a:t>
            </a:r>
            <a:r>
              <a:rPr lang="en-IN" dirty="0" err="1"/>
              <a:t>Count.of.Sessions</a:t>
            </a:r>
            <a:r>
              <a:rPr lang="en-IN" dirty="0"/>
              <a:t>, y=Pageviews)) +     </a:t>
            </a:r>
            <a:r>
              <a:rPr lang="en-IN" dirty="0" err="1"/>
              <a:t>geom_bar</a:t>
            </a:r>
            <a:r>
              <a:rPr lang="en-IN" dirty="0"/>
              <a:t>(stat="identity", width = 0.8, fill="tomato3")</a:t>
            </a:r>
          </a:p>
        </p:txBody>
      </p:sp>
    </p:spTree>
    <p:extLst>
      <p:ext uri="{BB962C8B-B14F-4D97-AF65-F5344CB8AC3E}">
        <p14:creationId xmlns:p14="http://schemas.microsoft.com/office/powerpoint/2010/main" val="116665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830C-70BA-A428-26FD-6E724206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C05FD74-20EF-1822-81D3-2B847C88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51367"/>
            <a:ext cx="7630615" cy="340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Adding plots to dashboard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Interpreting results and recommended actions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Additional resources </a:t>
            </a:r>
          </a:p>
        </p:txBody>
      </p:sp>
    </p:spTree>
    <p:extLst>
      <p:ext uri="{BB962C8B-B14F-4D97-AF65-F5344CB8AC3E}">
        <p14:creationId xmlns:p14="http://schemas.microsoft.com/office/powerpoint/2010/main" val="1013629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F339-4FA9-0AB0-3BF8-7194968C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B871-E658-78EB-DCB2-9F0ACB5C6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---</a:t>
            </a:r>
          </a:p>
          <a:p>
            <a:r>
              <a:rPr lang="en-IN" dirty="0"/>
              <a:t>title: "Visitor Recency and Loyalty"</a:t>
            </a:r>
          </a:p>
          <a:p>
            <a:r>
              <a:rPr lang="en-IN" dirty="0"/>
              <a:t>output: </a:t>
            </a:r>
          </a:p>
          <a:p>
            <a:r>
              <a:rPr lang="en-IN" dirty="0"/>
              <a:t>  </a:t>
            </a:r>
            <a:r>
              <a:rPr lang="en-IN" dirty="0" err="1"/>
              <a:t>flexdashboard</a:t>
            </a:r>
            <a:r>
              <a:rPr lang="en-IN" dirty="0"/>
              <a:t>::</a:t>
            </a:r>
            <a:r>
              <a:rPr lang="en-IN" dirty="0" err="1"/>
              <a:t>flex_dashboard</a:t>
            </a:r>
            <a:r>
              <a:rPr lang="en-IN" dirty="0"/>
              <a:t>:</a:t>
            </a:r>
          </a:p>
          <a:p>
            <a:r>
              <a:rPr lang="en-IN" dirty="0"/>
              <a:t>    orientation: rows</a:t>
            </a:r>
          </a:p>
          <a:p>
            <a:r>
              <a:rPr lang="en-IN" dirty="0"/>
              <a:t>    </a:t>
            </a:r>
            <a:r>
              <a:rPr lang="en-IN" dirty="0" err="1"/>
              <a:t>vertical_layout</a:t>
            </a:r>
            <a:r>
              <a:rPr lang="en-IN" dirty="0"/>
              <a:t>: fill</a:t>
            </a:r>
          </a:p>
          <a:p>
            <a:r>
              <a:rPr lang="en-IN" dirty="0"/>
              <a:t>---</a:t>
            </a:r>
          </a:p>
          <a:p>
            <a:endParaRPr lang="en-IN" dirty="0"/>
          </a:p>
          <a:p>
            <a:r>
              <a:rPr lang="en-IN" dirty="0"/>
              <a:t>```{r setup, include=FALSE}</a:t>
            </a:r>
          </a:p>
          <a:p>
            <a:r>
              <a:rPr lang="en-IN" dirty="0"/>
              <a:t>library(</a:t>
            </a:r>
            <a:r>
              <a:rPr lang="en-IN" dirty="0" err="1"/>
              <a:t>flexdashboard</a:t>
            </a:r>
            <a:r>
              <a:rPr lang="en-IN" dirty="0"/>
              <a:t>)</a:t>
            </a:r>
          </a:p>
          <a:p>
            <a:r>
              <a:rPr lang="en-IN" dirty="0"/>
              <a:t>library("</a:t>
            </a:r>
            <a:r>
              <a:rPr lang="en-IN" dirty="0" err="1"/>
              <a:t>googleAuthR</a:t>
            </a:r>
            <a:r>
              <a:rPr lang="en-IN" dirty="0"/>
              <a:t>")</a:t>
            </a:r>
          </a:p>
          <a:p>
            <a:r>
              <a:rPr lang="en-IN" dirty="0"/>
              <a:t>library("</a:t>
            </a:r>
            <a:r>
              <a:rPr lang="en-IN" dirty="0" err="1"/>
              <a:t>googleAnalyticsR</a:t>
            </a:r>
            <a:r>
              <a:rPr lang="en-IN" dirty="0"/>
              <a:t>")</a:t>
            </a:r>
          </a:p>
          <a:p>
            <a:r>
              <a:rPr lang="en-IN" dirty="0"/>
              <a:t>library("ggplot2")</a:t>
            </a:r>
          </a:p>
          <a:p>
            <a:r>
              <a:rPr lang="en-IN" dirty="0"/>
              <a:t>library("scales")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5319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B92A-053C-473C-27DC-BBA34E0B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019CF-80A1-CD20-8C46-838EA1B71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err="1"/>
              <a:t>ga_data</a:t>
            </a:r>
            <a:r>
              <a:rPr lang="en-IN" dirty="0"/>
              <a:t> = read.csv("ExampleFile_3.2_NewvsReturning.csv", </a:t>
            </a:r>
            <a:r>
              <a:rPr lang="en-IN" dirty="0" err="1"/>
              <a:t>sep</a:t>
            </a:r>
            <a:r>
              <a:rPr lang="en-IN" dirty="0"/>
              <a:t>=",", header=T)</a:t>
            </a:r>
          </a:p>
          <a:p>
            <a:r>
              <a:rPr lang="en-IN" dirty="0"/>
              <a:t># cleaning up data</a:t>
            </a:r>
          </a:p>
          <a:p>
            <a:r>
              <a:rPr lang="en-IN" dirty="0" err="1"/>
              <a:t>ga_data.toPlot</a:t>
            </a:r>
            <a:r>
              <a:rPr lang="en-IN" dirty="0"/>
              <a:t> = </a:t>
            </a:r>
            <a:r>
              <a:rPr lang="en-IN" dirty="0" err="1"/>
              <a:t>data.frame</a:t>
            </a:r>
            <a:r>
              <a:rPr lang="en-IN" dirty="0"/>
              <a:t>(</a:t>
            </a:r>
            <a:r>
              <a:rPr lang="en-IN" dirty="0" err="1"/>
              <a:t>userType</a:t>
            </a:r>
            <a:r>
              <a:rPr lang="en-IN" dirty="0"/>
              <a:t> = c("New Visitor", "Returning Visitor"), sessions = </a:t>
            </a:r>
            <a:r>
              <a:rPr lang="en-IN" dirty="0" err="1"/>
              <a:t>ga_data$Users</a:t>
            </a:r>
            <a:r>
              <a:rPr lang="en-IN" dirty="0"/>
              <a:t>[1:2])</a:t>
            </a:r>
          </a:p>
          <a:p>
            <a:r>
              <a:rPr lang="en-IN" dirty="0" err="1"/>
              <a:t>ga_data.toPlot$sessions</a:t>
            </a:r>
            <a:r>
              <a:rPr lang="en-IN" dirty="0"/>
              <a:t> = </a:t>
            </a:r>
            <a:r>
              <a:rPr lang="en-IN" dirty="0" err="1"/>
              <a:t>as.numeric</a:t>
            </a:r>
            <a:r>
              <a:rPr lang="en-IN" dirty="0"/>
              <a:t>(</a:t>
            </a:r>
            <a:r>
              <a:rPr lang="en-IN" dirty="0" err="1"/>
              <a:t>gsub</a:t>
            </a:r>
            <a:r>
              <a:rPr lang="en-IN" dirty="0"/>
              <a:t>(",", "", </a:t>
            </a:r>
            <a:r>
              <a:rPr lang="en-IN" dirty="0" err="1"/>
              <a:t>ga_data.toPlot$sessions</a:t>
            </a:r>
            <a:r>
              <a:rPr lang="en-IN" dirty="0"/>
              <a:t>))</a:t>
            </a:r>
          </a:p>
          <a:p>
            <a:r>
              <a:rPr lang="en-IN" dirty="0"/>
              <a:t># add as percentage</a:t>
            </a:r>
          </a:p>
          <a:p>
            <a:r>
              <a:rPr lang="en-IN" dirty="0" err="1"/>
              <a:t>ga_data.toPlot$percentage</a:t>
            </a:r>
            <a:r>
              <a:rPr lang="en-IN" dirty="0"/>
              <a:t> = </a:t>
            </a:r>
            <a:r>
              <a:rPr lang="en-IN" dirty="0" err="1"/>
              <a:t>ga_data.toPlot$sessions</a:t>
            </a:r>
            <a:r>
              <a:rPr lang="en-IN" dirty="0"/>
              <a:t> / sum(</a:t>
            </a:r>
            <a:r>
              <a:rPr lang="en-IN" dirty="0" err="1"/>
              <a:t>ga_data.toPlot$sessions</a:t>
            </a:r>
            <a:r>
              <a:rPr lang="en-IN" dirty="0"/>
              <a:t>)</a:t>
            </a:r>
          </a:p>
          <a:p>
            <a:r>
              <a:rPr lang="en-IN" dirty="0"/>
              <a:t># naming something consistent</a:t>
            </a:r>
          </a:p>
          <a:p>
            <a:r>
              <a:rPr lang="en-IN" dirty="0" err="1"/>
              <a:t>toPlot.NewvsReturningVisitors</a:t>
            </a:r>
            <a:r>
              <a:rPr lang="en-IN" dirty="0"/>
              <a:t> = </a:t>
            </a:r>
            <a:r>
              <a:rPr lang="en-IN" dirty="0" err="1"/>
              <a:t>ga_data.toPlot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9254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F29C-3495-3A7E-F7A8-8764B877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B426-C5E6-6817-77C0-75D4A0DF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err="1"/>
              <a:t>ga_data</a:t>
            </a:r>
            <a:r>
              <a:rPr lang="en-IN" dirty="0"/>
              <a:t> = read.csv("ExampleFile_3.2_NewvsReturning.csv", </a:t>
            </a:r>
            <a:r>
              <a:rPr lang="en-IN" dirty="0" err="1"/>
              <a:t>sep</a:t>
            </a:r>
            <a:r>
              <a:rPr lang="en-IN" dirty="0"/>
              <a:t>=",", header=T)</a:t>
            </a:r>
          </a:p>
          <a:p>
            <a:r>
              <a:rPr lang="en-IN" dirty="0"/>
              <a:t># cleaning up data</a:t>
            </a:r>
          </a:p>
          <a:p>
            <a:r>
              <a:rPr lang="en-IN" dirty="0" err="1"/>
              <a:t>ga_data.toPlot</a:t>
            </a:r>
            <a:r>
              <a:rPr lang="en-IN" dirty="0"/>
              <a:t> = </a:t>
            </a:r>
            <a:r>
              <a:rPr lang="en-IN" dirty="0" err="1"/>
              <a:t>data.frame</a:t>
            </a:r>
            <a:r>
              <a:rPr lang="en-IN" dirty="0"/>
              <a:t>(</a:t>
            </a:r>
            <a:r>
              <a:rPr lang="en-IN" dirty="0" err="1"/>
              <a:t>userType</a:t>
            </a:r>
            <a:r>
              <a:rPr lang="en-IN" dirty="0"/>
              <a:t> = c("New Visitor", "Returning Visitor"), sessions = </a:t>
            </a:r>
            <a:r>
              <a:rPr lang="en-IN" dirty="0" err="1"/>
              <a:t>ga_data$Users</a:t>
            </a:r>
            <a:r>
              <a:rPr lang="en-IN" dirty="0"/>
              <a:t>[1:2])</a:t>
            </a:r>
          </a:p>
          <a:p>
            <a:r>
              <a:rPr lang="en-IN" dirty="0" err="1"/>
              <a:t>ga_data.toPlot$sessions</a:t>
            </a:r>
            <a:r>
              <a:rPr lang="en-IN" dirty="0"/>
              <a:t> = </a:t>
            </a:r>
            <a:r>
              <a:rPr lang="en-IN" dirty="0" err="1"/>
              <a:t>as.numeric</a:t>
            </a:r>
            <a:r>
              <a:rPr lang="en-IN" dirty="0"/>
              <a:t>(</a:t>
            </a:r>
            <a:r>
              <a:rPr lang="en-IN" dirty="0" err="1"/>
              <a:t>gsub</a:t>
            </a:r>
            <a:r>
              <a:rPr lang="en-IN" dirty="0"/>
              <a:t>(",", "", </a:t>
            </a:r>
            <a:r>
              <a:rPr lang="en-IN" dirty="0" err="1"/>
              <a:t>ga_data.toPlot$sessions</a:t>
            </a:r>
            <a:r>
              <a:rPr lang="en-IN" dirty="0"/>
              <a:t>))</a:t>
            </a:r>
          </a:p>
          <a:p>
            <a:r>
              <a:rPr lang="en-IN" dirty="0"/>
              <a:t># add as percentage</a:t>
            </a:r>
          </a:p>
          <a:p>
            <a:r>
              <a:rPr lang="en-IN" dirty="0" err="1"/>
              <a:t>ga_data.toPlot$percentage</a:t>
            </a:r>
            <a:r>
              <a:rPr lang="en-IN" dirty="0"/>
              <a:t> = </a:t>
            </a:r>
            <a:r>
              <a:rPr lang="en-IN" dirty="0" err="1"/>
              <a:t>ga_data.toPlot$sessions</a:t>
            </a:r>
            <a:r>
              <a:rPr lang="en-IN" dirty="0"/>
              <a:t> / sum(</a:t>
            </a:r>
            <a:r>
              <a:rPr lang="en-IN" dirty="0" err="1"/>
              <a:t>ga_data.toPlot$sessions</a:t>
            </a:r>
            <a:r>
              <a:rPr lang="en-IN" dirty="0"/>
              <a:t>)</a:t>
            </a:r>
          </a:p>
          <a:p>
            <a:r>
              <a:rPr lang="en-IN" dirty="0"/>
              <a:t># naming something consistent</a:t>
            </a:r>
          </a:p>
          <a:p>
            <a:r>
              <a:rPr lang="en-IN" dirty="0" err="1"/>
              <a:t>toPlot.NewvsReturningVisitors</a:t>
            </a:r>
            <a:r>
              <a:rPr lang="en-IN" dirty="0"/>
              <a:t> = </a:t>
            </a:r>
            <a:r>
              <a:rPr lang="en-IN" dirty="0" err="1"/>
              <a:t>ga_data.toPlot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946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ED71-7204-DDC7-5A91-B5C75C49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F7040-B0CA-A747-464B-74B9BA17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# using example file</a:t>
            </a:r>
          </a:p>
          <a:p>
            <a:r>
              <a:rPr lang="en-IN" dirty="0" err="1"/>
              <a:t>ga_data</a:t>
            </a:r>
            <a:r>
              <a:rPr lang="en-IN" dirty="0"/>
              <a:t> = read.csv("ExampleFile_3.3_FrequencyRecency.csv", </a:t>
            </a:r>
            <a:r>
              <a:rPr lang="en-IN" dirty="0" err="1"/>
              <a:t>sep</a:t>
            </a:r>
            <a:r>
              <a:rPr lang="en-IN" dirty="0"/>
              <a:t>=",", header=T)</a:t>
            </a:r>
          </a:p>
          <a:p>
            <a:r>
              <a:rPr lang="en-IN" dirty="0"/>
              <a:t># making sure our axis show up correctly</a:t>
            </a:r>
          </a:p>
          <a:p>
            <a:r>
              <a:rPr lang="en-IN" dirty="0" err="1"/>
              <a:t>CountOfSessions</a:t>
            </a:r>
            <a:r>
              <a:rPr lang="en-IN" dirty="0"/>
              <a:t> = rev(</a:t>
            </a:r>
            <a:r>
              <a:rPr lang="en-IN" dirty="0" err="1"/>
              <a:t>ga_data$Count.of.Sessions</a:t>
            </a:r>
            <a:r>
              <a:rPr lang="en-IN" dirty="0"/>
              <a:t>)</a:t>
            </a:r>
          </a:p>
          <a:p>
            <a:r>
              <a:rPr lang="en-IN" dirty="0" err="1"/>
              <a:t>ga_data$Count.of.Sessions</a:t>
            </a:r>
            <a:r>
              <a:rPr lang="en-IN" dirty="0"/>
              <a:t> = factor(</a:t>
            </a:r>
            <a:r>
              <a:rPr lang="en-IN" dirty="0" err="1"/>
              <a:t>ga_data$Count.of.Sessions</a:t>
            </a:r>
            <a:r>
              <a:rPr lang="en-IN" dirty="0"/>
              <a:t>, levels = </a:t>
            </a:r>
            <a:r>
              <a:rPr lang="en-IN" dirty="0" err="1"/>
              <a:t>CountOfSessions</a:t>
            </a:r>
            <a:r>
              <a:rPr lang="en-IN" dirty="0"/>
              <a:t>)</a:t>
            </a:r>
          </a:p>
          <a:p>
            <a:r>
              <a:rPr lang="en-IN" dirty="0" err="1"/>
              <a:t>ga_data$Users</a:t>
            </a:r>
            <a:r>
              <a:rPr lang="en-IN" dirty="0"/>
              <a:t> = </a:t>
            </a:r>
            <a:r>
              <a:rPr lang="en-IN" dirty="0" err="1"/>
              <a:t>as.numeric</a:t>
            </a:r>
            <a:r>
              <a:rPr lang="en-IN" dirty="0"/>
              <a:t>(</a:t>
            </a:r>
            <a:r>
              <a:rPr lang="en-IN" dirty="0" err="1"/>
              <a:t>gsub</a:t>
            </a:r>
            <a:r>
              <a:rPr lang="en-IN" dirty="0"/>
              <a:t>(",", "", </a:t>
            </a:r>
            <a:r>
              <a:rPr lang="en-IN" dirty="0" err="1"/>
              <a:t>ga_data$Users</a:t>
            </a:r>
            <a:r>
              <a:rPr lang="en-IN" dirty="0"/>
              <a:t>))</a:t>
            </a:r>
          </a:p>
          <a:p>
            <a:r>
              <a:rPr lang="en-IN" dirty="0"/>
              <a:t># calculate percentage</a:t>
            </a:r>
          </a:p>
          <a:p>
            <a:r>
              <a:rPr lang="en-IN" dirty="0" err="1"/>
              <a:t>ga_data$UsersPercentage</a:t>
            </a:r>
            <a:r>
              <a:rPr lang="en-IN" dirty="0"/>
              <a:t> = </a:t>
            </a:r>
            <a:r>
              <a:rPr lang="en-IN" dirty="0" err="1"/>
              <a:t>ga_data$Users</a:t>
            </a:r>
            <a:r>
              <a:rPr lang="en-IN" dirty="0"/>
              <a:t> / sum(</a:t>
            </a:r>
            <a:r>
              <a:rPr lang="en-IN" dirty="0" err="1"/>
              <a:t>ga_data$Users</a:t>
            </a:r>
            <a:r>
              <a:rPr lang="en-IN" dirty="0"/>
              <a:t>)</a:t>
            </a:r>
          </a:p>
          <a:p>
            <a:r>
              <a:rPr lang="en-IN" dirty="0" err="1"/>
              <a:t>toPlot.PagesPerUser</a:t>
            </a:r>
            <a:r>
              <a:rPr lang="en-IN" dirty="0"/>
              <a:t> = </a:t>
            </a:r>
            <a:r>
              <a:rPr lang="en-IN" dirty="0" err="1"/>
              <a:t>ga_data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6654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8281-6925-2501-716D-F3284DCE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D87BE-312B-E4ED-0496-3D5C49EF7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theme_set</a:t>
            </a:r>
            <a:r>
              <a:rPr lang="en-IN" dirty="0"/>
              <a:t>(</a:t>
            </a:r>
            <a:r>
              <a:rPr lang="en-IN" dirty="0" err="1"/>
              <a:t>theme_bw</a:t>
            </a:r>
            <a:r>
              <a:rPr lang="en-IN" dirty="0"/>
              <a:t>())</a:t>
            </a:r>
          </a:p>
          <a:p>
            <a:r>
              <a:rPr lang="en-IN" dirty="0" err="1"/>
              <a:t>ggplot</a:t>
            </a:r>
            <a:r>
              <a:rPr lang="en-IN" dirty="0"/>
              <a:t>(</a:t>
            </a:r>
            <a:r>
              <a:rPr lang="en-IN" dirty="0" err="1"/>
              <a:t>toPlot.NewvsReturningVisitors</a:t>
            </a:r>
            <a:r>
              <a:rPr lang="en-IN" dirty="0"/>
              <a:t>, </a:t>
            </a:r>
            <a:r>
              <a:rPr lang="en-IN" dirty="0" err="1"/>
              <a:t>aes</a:t>
            </a:r>
            <a:r>
              <a:rPr lang="en-IN" dirty="0"/>
              <a:t>(x=</a:t>
            </a:r>
            <a:r>
              <a:rPr lang="en-IN" dirty="0" err="1"/>
              <a:t>userType</a:t>
            </a:r>
            <a:r>
              <a:rPr lang="en-IN" dirty="0"/>
              <a:t>, y=sessions, fill=</a:t>
            </a:r>
            <a:r>
              <a:rPr lang="en-IN" dirty="0" err="1"/>
              <a:t>userType</a:t>
            </a:r>
            <a:r>
              <a:rPr lang="en-IN" dirty="0"/>
              <a:t>)) +</a:t>
            </a:r>
          </a:p>
          <a:p>
            <a:r>
              <a:rPr lang="en-IN" dirty="0"/>
              <a:t>  </a:t>
            </a:r>
            <a:r>
              <a:rPr lang="en-IN" dirty="0" err="1"/>
              <a:t>geom_bar</a:t>
            </a:r>
            <a:r>
              <a:rPr lang="en-IN" dirty="0"/>
              <a:t>(width = 0.6, stat="identity") +</a:t>
            </a:r>
          </a:p>
          <a:p>
            <a:r>
              <a:rPr lang="en-IN" dirty="0"/>
              <a:t>  </a:t>
            </a:r>
            <a:r>
              <a:rPr lang="en-IN" dirty="0" err="1"/>
              <a:t>geom_text</a:t>
            </a:r>
            <a:r>
              <a:rPr lang="en-IN" dirty="0"/>
              <a:t>(</a:t>
            </a:r>
            <a:r>
              <a:rPr lang="en-IN" dirty="0" err="1"/>
              <a:t>aes</a:t>
            </a:r>
            <a:r>
              <a:rPr lang="en-IN" dirty="0"/>
              <a:t>(y = sessions/2, label = scales::percent(percentage)), size=5) +</a:t>
            </a:r>
          </a:p>
          <a:p>
            <a:r>
              <a:rPr lang="en-IN" dirty="0"/>
              <a:t>  labs(title="Visitor Plot", subtitle="New Vs Returning Visitors") +</a:t>
            </a:r>
          </a:p>
          <a:p>
            <a:r>
              <a:rPr lang="en-IN" dirty="0"/>
              <a:t>  </a:t>
            </a:r>
            <a:r>
              <a:rPr lang="en-IN" dirty="0" err="1"/>
              <a:t>ylab</a:t>
            </a:r>
            <a:r>
              <a:rPr lang="en-IN" dirty="0"/>
              <a:t>("Number of Visitors") +</a:t>
            </a:r>
          </a:p>
          <a:p>
            <a:r>
              <a:rPr lang="en-IN" dirty="0"/>
              <a:t>  </a:t>
            </a:r>
            <a:r>
              <a:rPr lang="en-IN" dirty="0" err="1"/>
              <a:t>scale_y_continuous</a:t>
            </a:r>
            <a:r>
              <a:rPr lang="en-IN" dirty="0"/>
              <a:t>(breaks=</a:t>
            </a:r>
            <a:r>
              <a:rPr lang="en-IN" dirty="0" err="1"/>
              <a:t>seq</a:t>
            </a:r>
            <a:r>
              <a:rPr lang="en-IN" dirty="0"/>
              <a:t>(0,15000,1000))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725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C85C-5697-0B61-2C62-D3824F37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are going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BF5D5-E459-5920-1D12-D19047EF8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Introduction to web analytics</a:t>
            </a:r>
          </a:p>
          <a:p>
            <a:r>
              <a:rPr lang="en-IN" dirty="0"/>
              <a:t>Choosing R analytics</a:t>
            </a:r>
          </a:p>
          <a:p>
            <a:r>
              <a:rPr lang="en-IN" dirty="0"/>
              <a:t>Using R</a:t>
            </a:r>
          </a:p>
          <a:p>
            <a:r>
              <a:rPr lang="en-IN" dirty="0"/>
              <a:t>Installing R and R studio</a:t>
            </a:r>
          </a:p>
          <a:p>
            <a:r>
              <a:rPr lang="en-IN" dirty="0"/>
              <a:t>Setting up 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2144319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03D1-CDA4-18DF-39C1-20A62EBD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790E7-0B28-E7CE-0A17-1B64C6F5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# Draw plot</a:t>
            </a:r>
          </a:p>
          <a:p>
            <a:r>
              <a:rPr lang="en-IN" dirty="0" err="1"/>
              <a:t>ggplot</a:t>
            </a:r>
            <a:r>
              <a:rPr lang="en-IN" dirty="0"/>
              <a:t>(</a:t>
            </a:r>
            <a:r>
              <a:rPr lang="en-IN" dirty="0" err="1"/>
              <a:t>toPlot.PagesPerUser</a:t>
            </a:r>
            <a:r>
              <a:rPr lang="en-IN" dirty="0"/>
              <a:t>, </a:t>
            </a:r>
            <a:r>
              <a:rPr lang="en-IN" dirty="0" err="1"/>
              <a:t>aes</a:t>
            </a:r>
            <a:r>
              <a:rPr lang="en-IN" dirty="0"/>
              <a:t>(x=</a:t>
            </a:r>
            <a:r>
              <a:rPr lang="en-IN" dirty="0" err="1"/>
              <a:t>Count.of.Sessions</a:t>
            </a:r>
            <a:r>
              <a:rPr lang="en-IN" dirty="0"/>
              <a:t>, y=Users)) + </a:t>
            </a:r>
          </a:p>
          <a:p>
            <a:r>
              <a:rPr lang="en-IN" dirty="0"/>
              <a:t>  </a:t>
            </a:r>
            <a:r>
              <a:rPr lang="en-IN" dirty="0" err="1"/>
              <a:t>geom_bar</a:t>
            </a:r>
            <a:r>
              <a:rPr lang="en-IN" dirty="0"/>
              <a:t>(stat="identity", width=0.8, fill="tomato3") + </a:t>
            </a:r>
          </a:p>
          <a:p>
            <a:r>
              <a:rPr lang="en-IN" dirty="0"/>
              <a:t>  </a:t>
            </a:r>
            <a:r>
              <a:rPr lang="en-IN" dirty="0" err="1"/>
              <a:t>coord_flip</a:t>
            </a:r>
            <a:r>
              <a:rPr lang="en-IN" dirty="0"/>
              <a:t>() + </a:t>
            </a:r>
          </a:p>
          <a:p>
            <a:r>
              <a:rPr lang="en-IN" dirty="0"/>
              <a:t>  </a:t>
            </a:r>
            <a:r>
              <a:rPr lang="en-IN" dirty="0" err="1"/>
              <a:t>geom_text</a:t>
            </a:r>
            <a:r>
              <a:rPr lang="en-IN" dirty="0"/>
              <a:t>(</a:t>
            </a:r>
            <a:r>
              <a:rPr lang="en-IN" dirty="0" err="1"/>
              <a:t>aes</a:t>
            </a:r>
            <a:r>
              <a:rPr lang="en-IN" dirty="0"/>
              <a:t>(y = Users, label = scales::percent(</a:t>
            </a:r>
            <a:r>
              <a:rPr lang="en-IN" dirty="0" err="1"/>
              <a:t>UsersPercentage</a:t>
            </a:r>
            <a:r>
              <a:rPr lang="en-IN" dirty="0"/>
              <a:t>)), </a:t>
            </a:r>
            <a:r>
              <a:rPr lang="en-IN" dirty="0" err="1"/>
              <a:t>hjust</a:t>
            </a:r>
            <a:r>
              <a:rPr lang="en-IN" dirty="0"/>
              <a:t> = -0.1) + </a:t>
            </a:r>
          </a:p>
          <a:p>
            <a:r>
              <a:rPr lang="en-IN" dirty="0"/>
              <a:t>  </a:t>
            </a:r>
            <a:r>
              <a:rPr lang="en-IN" dirty="0" err="1"/>
              <a:t>scale_y_continuous</a:t>
            </a:r>
            <a:r>
              <a:rPr lang="en-IN" dirty="0"/>
              <a:t>(breaks = </a:t>
            </a:r>
            <a:r>
              <a:rPr lang="en-IN" dirty="0" err="1"/>
              <a:t>seq</a:t>
            </a:r>
            <a:r>
              <a:rPr lang="en-IN" dirty="0"/>
              <a:t>(0, 110000, 20000), limits = c(0, 110000), labels = scales::comma) + </a:t>
            </a:r>
          </a:p>
          <a:p>
            <a:r>
              <a:rPr lang="en-IN" dirty="0"/>
              <a:t>  </a:t>
            </a:r>
            <a:r>
              <a:rPr lang="en-IN" dirty="0" err="1"/>
              <a:t>ylab</a:t>
            </a:r>
            <a:r>
              <a:rPr lang="en-IN" dirty="0"/>
              <a:t>("Number of Sessions") + </a:t>
            </a:r>
          </a:p>
          <a:p>
            <a:r>
              <a:rPr lang="en-IN" dirty="0"/>
              <a:t>  </a:t>
            </a:r>
            <a:r>
              <a:rPr lang="en-IN" dirty="0" err="1"/>
              <a:t>xlab</a:t>
            </a:r>
            <a:r>
              <a:rPr lang="en-IN" dirty="0"/>
              <a:t>("Number of Users") + </a:t>
            </a:r>
          </a:p>
          <a:p>
            <a:r>
              <a:rPr lang="en-IN" dirty="0"/>
              <a:t>  labs(title="Loyalty plot", subtitle="Number of Sessions per User") + </a:t>
            </a:r>
          </a:p>
          <a:p>
            <a:r>
              <a:rPr lang="en-IN" dirty="0"/>
              <a:t>  theme(</a:t>
            </a:r>
            <a:r>
              <a:rPr lang="en-IN" dirty="0" err="1"/>
              <a:t>axis.text.x</a:t>
            </a:r>
            <a:r>
              <a:rPr lang="en-IN" dirty="0"/>
              <a:t> = </a:t>
            </a:r>
            <a:r>
              <a:rPr lang="en-IN" dirty="0" err="1"/>
              <a:t>element_text</a:t>
            </a:r>
            <a:r>
              <a:rPr lang="en-IN" dirty="0"/>
              <a:t>(angle=45, </a:t>
            </a:r>
            <a:r>
              <a:rPr lang="en-IN" dirty="0" err="1"/>
              <a:t>vjust</a:t>
            </a:r>
            <a:r>
              <a:rPr lang="en-IN" dirty="0"/>
              <a:t>=0.6))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8819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0AEA-E9FD-EA3B-FF2B-C3D70010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F135F-AC32-E39E-C417-B7D09F21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</a:t>
            </a:r>
            <a:r>
              <a:rPr lang="en-US" dirty="0" err="1"/>
              <a:t>RMarkdown</a:t>
            </a:r>
            <a:r>
              <a:rPr lang="en-US" dirty="0"/>
              <a:t> file includes the setup, data loading, cleaning, plotting for both "New vs Returning Visitors" and "Pages Per User," and additional sections for further insights and resources.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2290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A937-5FB2-7919-0DEE-E9E3C4D6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4D6E7-4E2C-099B-47F7-232CC4325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a web session is defined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https://support.google.com/analytics/answer/2731565?hl=en</a:t>
            </a:r>
          </a:p>
          <a:p>
            <a:r>
              <a:rPr lang="en-US" b="1" dirty="0"/>
              <a:t>Google Analytics Query Explorer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https://ga-dev-tools.appspot.com/query-explorer/</a:t>
            </a:r>
          </a:p>
          <a:p>
            <a:r>
              <a:rPr lang="en-US" b="1" dirty="0"/>
              <a:t>Google Analytics Metrics and Dimensions Explorer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https://developers.google.com/analytics/devguides/reporting/core/dimsmets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54538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1E57-A1EC-C5E3-5B8F-AB9BDD4F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F7CE44-C32E-7406-F9B4-E2A6932E85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tep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1: Enable Google Analytics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 to the Google Cloud Console: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Google Cloud Console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new project or select an existing project.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the Google Analytics API: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Navigate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APIs &amp; Services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&gt;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 for "Google Analytics API".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on the "Google Analytics API" and enable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2: Set Up OAuth Consent Screen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Configure OAuth Consent Screen: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Navigate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APIs &amp; Services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&gt;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OAuth consent screen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External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your requirements.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Fill in the required fields, including Application Name, Support Email, and Authorized Domains.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and continue through the rest of the steps.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 Create OAuth Credentials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OAuth 2.0 Client IDs: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Navigate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APIs &amp; Services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&gt;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Credentials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Credentials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select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OAuth 2.0 Client IDs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application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fill in the required fields: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Name: Provide a name for your client ID.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Authorized redirect URIs: Add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http://localhost:1410/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(this is the default redirect URI used by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googleAuthR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Obtain Client ID and Client Secret: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Once created, you will see your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 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 Secret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Note these down.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4: Use Your OAuth Credentials in 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the OAuth Credentials in R: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library(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googleAnalyticsR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library(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googleAuthR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# Replace with your actual client ID and client secret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client_id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your_client_id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client_secret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your_client_secret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 # Set the Google Analytics authentication scope options(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googleAuthR.scopes.selected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"https://www.googleapis.com/auth/analytics.readonly") # Set the client ID and client secret options(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googleAuthR.client_id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client_id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options(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googleAuthR.client_secret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client_secret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# Clear any existing tokens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googleAuthR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gar_deauth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 # Authenticate with Google Analytics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ga_auth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759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627D-4776-1745-1852-C589D0D3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1188-C0AB-CC0D-6C57-23946AAE2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Website visits are measured using users and sessions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are like visitors and sessions are like visits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RVR can be used to see how many people are coming back to our 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low new visitor rate may be improved by additional marketing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760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18CF84-E60F-E943-4554-6672EE51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Pages Have the Highest Exit and Bounce Rates?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A6211-B188-F29A-DD99-27F08BDCB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623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70ED-498F-6AA4-8E9F-0F5A4647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2C13-B2C3-2DAA-FB10-AF06134B6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Extracting Exit and Bounce Rate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Plotting "Biggest-Loser" table (pages with highest exit and bounce rates)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4465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66ABF3-158F-47F0-E535-B4E23EE519B1}"/>
              </a:ext>
            </a:extLst>
          </p:cNvPr>
          <p:cNvSpPr txBox="1"/>
          <p:nvPr/>
        </p:nvSpPr>
        <p:spPr>
          <a:xfrm>
            <a:off x="3048000" y="-2572643"/>
            <a:ext cx="6096000" cy="12003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 Load required libraries</a:t>
            </a:r>
          </a:p>
          <a:p>
            <a:r>
              <a:rPr lang="en-IN" dirty="0"/>
              <a:t>library("</a:t>
            </a:r>
            <a:r>
              <a:rPr lang="en-IN" dirty="0" err="1"/>
              <a:t>googleAuthR</a:t>
            </a:r>
            <a:r>
              <a:rPr lang="en-IN" dirty="0"/>
              <a:t>")</a:t>
            </a:r>
          </a:p>
          <a:p>
            <a:r>
              <a:rPr lang="en-IN" dirty="0"/>
              <a:t>library("</a:t>
            </a:r>
            <a:r>
              <a:rPr lang="en-IN" dirty="0" err="1"/>
              <a:t>googleAnalyticsR</a:t>
            </a:r>
            <a:r>
              <a:rPr lang="en-IN" dirty="0"/>
              <a:t>")</a:t>
            </a:r>
          </a:p>
          <a:p>
            <a:r>
              <a:rPr lang="en-IN" dirty="0"/>
              <a:t>library("ggplot2")</a:t>
            </a:r>
          </a:p>
          <a:p>
            <a:r>
              <a:rPr lang="en-IN" dirty="0"/>
              <a:t>library("scales")</a:t>
            </a:r>
          </a:p>
          <a:p>
            <a:endParaRPr lang="en-IN" dirty="0"/>
          </a:p>
          <a:p>
            <a:r>
              <a:rPr lang="en-IN" dirty="0"/>
              <a:t># Authentication</a:t>
            </a:r>
          </a:p>
          <a:p>
            <a:r>
              <a:rPr lang="en-IN" dirty="0" err="1"/>
              <a:t>ga_auth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Get our accounts</a:t>
            </a:r>
          </a:p>
          <a:p>
            <a:r>
              <a:rPr lang="en-IN" dirty="0" err="1"/>
              <a:t>account_list</a:t>
            </a:r>
            <a:r>
              <a:rPr lang="en-IN" dirty="0"/>
              <a:t> = </a:t>
            </a:r>
            <a:r>
              <a:rPr lang="en-IN" dirty="0" err="1"/>
              <a:t>ga_account_list</a:t>
            </a:r>
            <a:r>
              <a:rPr lang="en-IN" dirty="0"/>
              <a:t>()</a:t>
            </a:r>
          </a:p>
          <a:p>
            <a:r>
              <a:rPr lang="en-IN" dirty="0" err="1"/>
              <a:t>account_list$viewId</a:t>
            </a:r>
            <a:endParaRPr lang="en-IN" dirty="0"/>
          </a:p>
          <a:p>
            <a:r>
              <a:rPr lang="en-IN" dirty="0" err="1"/>
              <a:t>ga_id</a:t>
            </a:r>
            <a:r>
              <a:rPr lang="en-IN" dirty="0"/>
              <a:t> &lt;- 154893193</a:t>
            </a:r>
          </a:p>
          <a:p>
            <a:endParaRPr lang="en-IN" dirty="0"/>
          </a:p>
          <a:p>
            <a:r>
              <a:rPr lang="en-IN" dirty="0"/>
              <a:t># Download from Google API</a:t>
            </a:r>
          </a:p>
          <a:p>
            <a:r>
              <a:rPr lang="en-IN" dirty="0" err="1"/>
              <a:t>ga_data</a:t>
            </a:r>
            <a:r>
              <a:rPr lang="en-IN" dirty="0"/>
              <a:t> = google_analytics_4(</a:t>
            </a:r>
            <a:r>
              <a:rPr lang="en-IN" dirty="0" err="1"/>
              <a:t>ga_id</a:t>
            </a:r>
            <a:r>
              <a:rPr lang="en-IN" dirty="0"/>
              <a:t>, </a:t>
            </a:r>
            <a:r>
              <a:rPr lang="en-IN" dirty="0" err="1"/>
              <a:t>date_range</a:t>
            </a:r>
            <a:r>
              <a:rPr lang="en-IN" dirty="0"/>
              <a:t>=c("2017-06-11", "2017-06-18"),</a:t>
            </a:r>
          </a:p>
          <a:p>
            <a:r>
              <a:rPr lang="en-IN" dirty="0"/>
              <a:t>                             metrics = c("</a:t>
            </a:r>
            <a:r>
              <a:rPr lang="en-IN" dirty="0" err="1"/>
              <a:t>ga:exitRate</a:t>
            </a:r>
            <a:r>
              <a:rPr lang="en-IN" dirty="0"/>
              <a:t>", "</a:t>
            </a:r>
            <a:r>
              <a:rPr lang="en-IN" dirty="0" err="1"/>
              <a:t>ga:pageviews</a:t>
            </a:r>
            <a:r>
              <a:rPr lang="en-IN" dirty="0"/>
              <a:t>", "</a:t>
            </a:r>
            <a:r>
              <a:rPr lang="en-IN" dirty="0" err="1"/>
              <a:t>ga:bounceRate</a:t>
            </a:r>
            <a:r>
              <a:rPr lang="en-IN" dirty="0"/>
              <a:t>"),</a:t>
            </a:r>
          </a:p>
          <a:p>
            <a:r>
              <a:rPr lang="en-IN" dirty="0"/>
              <a:t>                             dimensions=c("</a:t>
            </a:r>
            <a:r>
              <a:rPr lang="en-IN" dirty="0" err="1"/>
              <a:t>ga:pagePath</a:t>
            </a:r>
            <a:r>
              <a:rPr lang="en-IN" dirty="0"/>
              <a:t>"))</a:t>
            </a:r>
          </a:p>
          <a:p>
            <a:endParaRPr lang="en-IN" dirty="0"/>
          </a:p>
          <a:p>
            <a:r>
              <a:rPr lang="en-IN" dirty="0"/>
              <a:t># Example data</a:t>
            </a:r>
          </a:p>
          <a:p>
            <a:r>
              <a:rPr lang="en-IN" dirty="0" err="1"/>
              <a:t>ga_data</a:t>
            </a:r>
            <a:r>
              <a:rPr lang="en-IN" dirty="0"/>
              <a:t> = read.csv("ExampleFile_4.2_ViewPages.csv", </a:t>
            </a:r>
            <a:r>
              <a:rPr lang="en-IN" dirty="0" err="1"/>
              <a:t>sep</a:t>
            </a:r>
            <a:r>
              <a:rPr lang="en-IN" dirty="0"/>
              <a:t>=",", header=T)</a:t>
            </a:r>
          </a:p>
          <a:p>
            <a:r>
              <a:rPr lang="en-IN" dirty="0" err="1"/>
              <a:t>ga_data.toPlot</a:t>
            </a:r>
            <a:r>
              <a:rPr lang="en-IN" dirty="0"/>
              <a:t> = </a:t>
            </a:r>
            <a:r>
              <a:rPr lang="en-IN" dirty="0" err="1"/>
              <a:t>data.frame</a:t>
            </a:r>
            <a:r>
              <a:rPr lang="en-IN" dirty="0"/>
              <a:t>(</a:t>
            </a:r>
            <a:r>
              <a:rPr lang="en-IN" dirty="0" err="1"/>
              <a:t>ga_data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Cleaning up ordering</a:t>
            </a:r>
          </a:p>
          <a:p>
            <a:r>
              <a:rPr lang="en-IN" dirty="0" err="1"/>
              <a:t>ga_data.toPlot$Page</a:t>
            </a:r>
            <a:r>
              <a:rPr lang="en-IN" dirty="0"/>
              <a:t> = factor(</a:t>
            </a:r>
            <a:r>
              <a:rPr lang="en-IN" dirty="0" err="1"/>
              <a:t>ga_data.toPlot$Page</a:t>
            </a:r>
            <a:r>
              <a:rPr lang="en-IN" dirty="0"/>
              <a:t>, levels = rev(</a:t>
            </a:r>
            <a:r>
              <a:rPr lang="en-IN" dirty="0" err="1"/>
              <a:t>ga_data.toPlot$Page</a:t>
            </a:r>
            <a:r>
              <a:rPr lang="en-IN" dirty="0"/>
              <a:t>))</a:t>
            </a:r>
          </a:p>
          <a:p>
            <a:endParaRPr lang="en-IN" dirty="0"/>
          </a:p>
          <a:p>
            <a:r>
              <a:rPr lang="en-IN" dirty="0"/>
              <a:t># Plot Bounce Rate</a:t>
            </a:r>
          </a:p>
          <a:p>
            <a:r>
              <a:rPr lang="en-IN" dirty="0" err="1"/>
              <a:t>ggplot</a:t>
            </a:r>
            <a:r>
              <a:rPr lang="en-IN" dirty="0"/>
              <a:t>(</a:t>
            </a:r>
            <a:r>
              <a:rPr lang="en-IN" dirty="0" err="1"/>
              <a:t>ga_data.toPlot</a:t>
            </a:r>
            <a:r>
              <a:rPr lang="en-IN" dirty="0"/>
              <a:t>, </a:t>
            </a:r>
            <a:r>
              <a:rPr lang="en-IN" dirty="0" err="1"/>
              <a:t>aes</a:t>
            </a:r>
            <a:r>
              <a:rPr lang="en-IN" dirty="0"/>
              <a:t>(x=Page, y=</a:t>
            </a:r>
            <a:r>
              <a:rPr lang="en-IN" dirty="0" err="1"/>
              <a:t>Bounce.Rate</a:t>
            </a:r>
            <a:r>
              <a:rPr lang="en-IN" dirty="0"/>
              <a:t>)) + </a:t>
            </a:r>
          </a:p>
          <a:p>
            <a:r>
              <a:rPr lang="en-IN" dirty="0"/>
              <a:t>  </a:t>
            </a:r>
            <a:r>
              <a:rPr lang="en-IN" dirty="0" err="1"/>
              <a:t>coord_flip</a:t>
            </a:r>
            <a:r>
              <a:rPr lang="en-IN" dirty="0"/>
              <a:t>() + </a:t>
            </a:r>
          </a:p>
          <a:p>
            <a:r>
              <a:rPr lang="en-IN" dirty="0"/>
              <a:t>  </a:t>
            </a:r>
            <a:r>
              <a:rPr lang="en-IN" dirty="0" err="1"/>
              <a:t>geom_bar</a:t>
            </a:r>
            <a:r>
              <a:rPr lang="en-IN" dirty="0"/>
              <a:t>(fill="</a:t>
            </a:r>
            <a:r>
              <a:rPr lang="en-IN" dirty="0" err="1"/>
              <a:t>cornflowerblue</a:t>
            </a:r>
            <a:r>
              <a:rPr lang="en-IN" dirty="0"/>
              <a:t>", stat="identity", width=0.8, </a:t>
            </a:r>
            <a:r>
              <a:rPr lang="en-IN" dirty="0" err="1"/>
              <a:t>show.legend</a:t>
            </a:r>
            <a:r>
              <a:rPr lang="en-IN" dirty="0"/>
              <a:t>=FALSE) + </a:t>
            </a:r>
          </a:p>
          <a:p>
            <a:r>
              <a:rPr lang="en-IN" dirty="0"/>
              <a:t>  </a:t>
            </a:r>
            <a:r>
              <a:rPr lang="en-IN" dirty="0" err="1"/>
              <a:t>ylim</a:t>
            </a:r>
            <a:r>
              <a:rPr lang="en-IN" dirty="0"/>
              <a:t>(0, 1.0)</a:t>
            </a:r>
          </a:p>
          <a:p>
            <a:endParaRPr lang="en-IN" dirty="0"/>
          </a:p>
          <a:p>
            <a:r>
              <a:rPr lang="en-IN" dirty="0"/>
              <a:t># Plot Exit Rate</a:t>
            </a:r>
          </a:p>
          <a:p>
            <a:r>
              <a:rPr lang="en-IN" dirty="0" err="1"/>
              <a:t>ggplot</a:t>
            </a:r>
            <a:r>
              <a:rPr lang="en-IN" dirty="0"/>
              <a:t>(</a:t>
            </a:r>
            <a:r>
              <a:rPr lang="en-IN" dirty="0" err="1"/>
              <a:t>ga_data.toPlot</a:t>
            </a:r>
            <a:r>
              <a:rPr lang="en-IN" dirty="0"/>
              <a:t>, </a:t>
            </a:r>
            <a:r>
              <a:rPr lang="en-IN" dirty="0" err="1"/>
              <a:t>aes</a:t>
            </a:r>
            <a:r>
              <a:rPr lang="en-IN" dirty="0"/>
              <a:t>(x=Page, y=</a:t>
            </a:r>
            <a:r>
              <a:rPr lang="en-IN" dirty="0" err="1"/>
              <a:t>Exit.Rate</a:t>
            </a:r>
            <a:r>
              <a:rPr lang="en-IN" dirty="0"/>
              <a:t>)) + </a:t>
            </a:r>
          </a:p>
          <a:p>
            <a:r>
              <a:rPr lang="en-IN" dirty="0"/>
              <a:t>  </a:t>
            </a:r>
            <a:r>
              <a:rPr lang="en-IN" dirty="0" err="1"/>
              <a:t>coord_flip</a:t>
            </a:r>
            <a:r>
              <a:rPr lang="en-IN" dirty="0"/>
              <a:t>() + </a:t>
            </a:r>
          </a:p>
          <a:p>
            <a:r>
              <a:rPr lang="en-IN" dirty="0"/>
              <a:t>  </a:t>
            </a:r>
            <a:r>
              <a:rPr lang="en-IN" dirty="0" err="1"/>
              <a:t>geom_bar</a:t>
            </a:r>
            <a:r>
              <a:rPr lang="en-IN" dirty="0"/>
              <a:t>(fill="tomato3", stat="identity", width=0.8, </a:t>
            </a:r>
            <a:r>
              <a:rPr lang="en-IN" dirty="0" err="1"/>
              <a:t>show.legend</a:t>
            </a:r>
            <a:r>
              <a:rPr lang="en-IN" dirty="0"/>
              <a:t>=FALSE) + </a:t>
            </a:r>
          </a:p>
          <a:p>
            <a:r>
              <a:rPr lang="en-IN" dirty="0"/>
              <a:t>  </a:t>
            </a:r>
            <a:r>
              <a:rPr lang="en-IN" dirty="0" err="1"/>
              <a:t>ylim</a:t>
            </a:r>
            <a:r>
              <a:rPr lang="en-IN" dirty="0"/>
              <a:t>(0, 1.0)</a:t>
            </a:r>
          </a:p>
        </p:txBody>
      </p:sp>
    </p:spTree>
    <p:extLst>
      <p:ext uri="{BB962C8B-B14F-4D97-AF65-F5344CB8AC3E}">
        <p14:creationId xmlns:p14="http://schemas.microsoft.com/office/powerpoint/2010/main" val="1847881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8FB6-9E7E-80E6-24AE-9F5BBA15B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EXIT RATE VS BOUNCE RATE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6D4F0-2C15-1695-C314-7843A0F43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66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CF25-1CA3-B584-884A-265F0C93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pages are effective?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451FB7-2FB8-98B2-498A-CB18B7D9F1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831743"/>
            <a:ext cx="7206343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pages work the best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Biggest Loser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Combining plots into dashboard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we do better </a:t>
            </a:r>
          </a:p>
        </p:txBody>
      </p:sp>
    </p:spTree>
    <p:extLst>
      <p:ext uri="{BB962C8B-B14F-4D97-AF65-F5344CB8AC3E}">
        <p14:creationId xmlns:p14="http://schemas.microsoft.com/office/powerpoint/2010/main" val="208647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CC4AA2-ED87-39C4-79F2-25E55507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Web Analytics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AC136-F951-EADB-27F6-643CF682C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95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EC0A-57A8-262A-04B3-F17EE44A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pages are effective?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DDE42-1F0E-696D-6BE3-FC12447B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8" y="1868652"/>
            <a:ext cx="10237192" cy="40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87ACE8-AF2E-B720-0883-AEA78973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high Exit Rate always bad? No.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33410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4282F8D-F09C-246A-D2EC-026E33E1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 Rates</a:t>
            </a: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88996A-E5BA-382B-7864-2C8ABE0F4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Measure the percentage of visitors who click away to a different site from a specific </a:t>
            </a:r>
            <a:r>
              <a:rPr lang="en-US" dirty="0" err="1"/>
              <a:t>pageHigh</a:t>
            </a:r>
            <a:r>
              <a:rPr lang="en-US" dirty="0"/>
              <a:t> exit rate can be part of the flow or natural process, like end of a content series or checkout process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EB5FBB3-3825-9AC4-A7D6-779DABF4D3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497" y="1900738"/>
            <a:ext cx="4525006" cy="4201111"/>
          </a:xfrm>
        </p:spPr>
      </p:pic>
    </p:spTree>
    <p:extLst>
      <p:ext uri="{BB962C8B-B14F-4D97-AF65-F5344CB8AC3E}">
        <p14:creationId xmlns:p14="http://schemas.microsoft.com/office/powerpoint/2010/main" val="1569123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B2E2-38A8-DCC9-93BF-24075454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B100-8010-5ECD-3FB5-9C74B9E386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Bounce Rates measure single page visits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"bounce" means a user came to your site, and left without doing anything else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high bounce rate on a home page is usually a sign that something is wrong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B44A6C-FD78-0757-2B74-7F6F089643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6313" y="2210344"/>
            <a:ext cx="3753374" cy="3581900"/>
          </a:xfrm>
        </p:spPr>
      </p:pic>
    </p:spTree>
    <p:extLst>
      <p:ext uri="{BB962C8B-B14F-4D97-AF65-F5344CB8AC3E}">
        <p14:creationId xmlns:p14="http://schemas.microsoft.com/office/powerpoint/2010/main" val="2953485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B100-8010-5ECD-3FB5-9C74B9E386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"bounce" means a user came to your site, and left without doing anything else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high bounce rate on a home page is usually a sign that something is wrong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B44A6C-FD78-0757-2B74-7F6F089643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34656" y="2798172"/>
            <a:ext cx="3753374" cy="3581900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87EA40D-7E7C-BC28-6A93-CED28DAD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Bounce Rates measure single page visits</a:t>
            </a:r>
            <a:br>
              <a:rPr lang="en-US" dirty="0"/>
            </a:br>
            <a:endParaRPr lang="en-IN" dirty="0"/>
          </a:p>
        </p:txBody>
      </p:sp>
      <p:pic>
        <p:nvPicPr>
          <p:cNvPr id="5122" name="Picture 2" descr="Uploaded image">
            <a:extLst>
              <a:ext uri="{FF2B5EF4-FFF2-40B4-BE49-F238E27FC236}">
                <a16:creationId xmlns:a16="http://schemas.microsoft.com/office/drawing/2014/main" id="{BAE688B7-F72C-7B08-C16F-7773DD80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449" y="1027906"/>
            <a:ext cx="21240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8643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AA1180-EAB3-7588-6106-FAD6587F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High Bounce Rates Be Improved?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6C505-7A99-1CF7-B1A6-12C7BBE8E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2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2396-3F16-BBCF-38B5-6B026522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Ways to Improve Bounce Rate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0EE9-FBF3-C69B-9D35-4F17417E9F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Analyze where the current problem is coming from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Optimize thought sequences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Where am I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What can I do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How do I get started</a:t>
            </a:r>
          </a:p>
          <a:p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C8A5C0F-2535-B92B-F296-4EC6CAA08E4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019800" y="1453200"/>
            <a:ext cx="6016840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/>
              <a:t>3.	Decrease load times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/>
              <a:t>4.	Improve design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Focus only on essential components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Limit color scheme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Simplify navigation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Simplify, simplify, simplify!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915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400B3F1-3B87-D5F5-33C6-13C58DA76F6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861974"/>
            <a:ext cx="9884229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Avinash Kaushik’s Write-up on Bounce Rate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https://www.kaushik.net/avinash/standard-metrics-revisited-3-bounce-rate/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 suggestions for improving Bounce Rate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https://www.ventureharbour.com/reduce-bounce-rate/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https://support.google.com/analytics/answer/1009409?hl=en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24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436D03-6967-5F53-4042-BB310A28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Looking Back: How Have Visitors Been Visiting My Website?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7251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E0BD-CC98-FCD5-2B5D-3CB36866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2908F-3E99-D8CC-717B-645B7A524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76857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Multiple time-frames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Why is context important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Looking back - how has my site been doing over the last 2 years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Combining plots into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does it all mean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517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7F5380-356D-8B0A-4FF2-5F6DE51F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59DD18-F409-828A-7642-AE17E3FAE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web analytics</a:t>
            </a:r>
          </a:p>
          <a:p>
            <a:r>
              <a:rPr lang="en-IN" dirty="0"/>
              <a:t>Why it is important</a:t>
            </a:r>
          </a:p>
          <a:p>
            <a:r>
              <a:rPr lang="en-IN" dirty="0"/>
              <a:t>How it can help you to gain insights into the performance of your site</a:t>
            </a:r>
          </a:p>
        </p:txBody>
      </p:sp>
    </p:spTree>
    <p:extLst>
      <p:ext uri="{BB962C8B-B14F-4D97-AF65-F5344CB8AC3E}">
        <p14:creationId xmlns:p14="http://schemas.microsoft.com/office/powerpoint/2010/main" val="10630457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3D133548-591D-0032-5E41-E961A117076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2298424"/>
            <a:ext cx="10287000" cy="340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the importance of multiple time-frame analysis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will you miss by looking only at single-time frames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insights can you gain from looking at yearly, weekly, and daily charts </a:t>
            </a:r>
          </a:p>
        </p:txBody>
      </p:sp>
    </p:spTree>
    <p:extLst>
      <p:ext uri="{BB962C8B-B14F-4D97-AF65-F5344CB8AC3E}">
        <p14:creationId xmlns:p14="http://schemas.microsoft.com/office/powerpoint/2010/main" val="2763942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4D9C26-DBF4-EFD9-80E1-8EACB75C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77" y="213971"/>
            <a:ext cx="10724245" cy="66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61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9ED8F8-D6CB-71D6-9D01-6515CF1E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73" y="424256"/>
            <a:ext cx="11264772" cy="56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128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A5E2BA-5797-7971-8829-200DD2D8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9" y="378015"/>
            <a:ext cx="11885753" cy="5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65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3783-04C0-B189-6D11-1F8BAA4C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is context important?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E31D993-8578-2D1B-DB8F-742E0E56DA6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2765956"/>
            <a:ext cx="9873216" cy="247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context and why is it essential for interpreting metrics correctly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mistakes can you make if you ignore context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you can place your metrics in the correct context </a:t>
            </a:r>
          </a:p>
        </p:txBody>
      </p:sp>
    </p:spTree>
    <p:extLst>
      <p:ext uri="{BB962C8B-B14F-4D97-AF65-F5344CB8AC3E}">
        <p14:creationId xmlns:p14="http://schemas.microsoft.com/office/powerpoint/2010/main" val="4186084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4D23-5244-F1F0-18F9-65AB56E7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Pageviews=10000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32044-0745-A879-E3A3-EF6568690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609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F8A260-FFC2-036D-2DBF-256531E81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646"/>
            <a:ext cx="12192000" cy="55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13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AD172-4694-EDAF-4859-F1A1BD55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106"/>
            <a:ext cx="12192000" cy="51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4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FADC2-7920-816A-87D9-C052B2D8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977"/>
            <a:ext cx="12192000" cy="58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646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9470-2FDE-76F8-00D7-DE475555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Business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BBBAF-A2D1-A71E-478E-B331A14AE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28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053FB-B3D2-471C-9124-261AA34B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695208"/>
            <a:ext cx="11002911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06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CB8E49-48E6-2F93-3F47-79AB5BE2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F1B520F-F6CF-3244-F2CD-38E2882CD4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65475"/>
            <a:ext cx="8493031" cy="387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Adding plots to business dashboard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can the results be interpreted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are our problem areas </a:t>
            </a:r>
          </a:p>
        </p:txBody>
      </p:sp>
    </p:spTree>
    <p:extLst>
      <p:ext uri="{BB962C8B-B14F-4D97-AF65-F5344CB8AC3E}">
        <p14:creationId xmlns:p14="http://schemas.microsoft.com/office/powerpoint/2010/main" val="25774825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A1C709-3868-5523-2ED4-190C6D8098F7}"/>
              </a:ext>
            </a:extLst>
          </p:cNvPr>
          <p:cNvSpPr txBox="1"/>
          <p:nvPr/>
        </p:nvSpPr>
        <p:spPr>
          <a:xfrm>
            <a:off x="3048000" y="1028343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 How about the other one?</a:t>
            </a:r>
          </a:p>
          <a:p>
            <a:r>
              <a:rPr lang="en-IN" dirty="0"/>
              <a:t>ga_data.2016 = read.csv("ExampleFile_5.3_DateSessions_2016.csv", </a:t>
            </a:r>
            <a:r>
              <a:rPr lang="en-IN" dirty="0" err="1"/>
              <a:t>sep</a:t>
            </a:r>
            <a:r>
              <a:rPr lang="en-IN" dirty="0"/>
              <a:t>=",", header=T, as.is=T)</a:t>
            </a:r>
          </a:p>
          <a:p>
            <a:r>
              <a:rPr lang="en-IN" dirty="0"/>
              <a:t>ga_data.2017 = read.csv("ExampleFile_5.3_DateSessions_2017.csv", </a:t>
            </a:r>
            <a:r>
              <a:rPr lang="en-IN" dirty="0" err="1"/>
              <a:t>sep</a:t>
            </a:r>
            <a:r>
              <a:rPr lang="en-IN" dirty="0"/>
              <a:t>=",", header=T, as.is=T)</a:t>
            </a:r>
          </a:p>
          <a:p>
            <a:endParaRPr lang="en-IN" dirty="0"/>
          </a:p>
          <a:p>
            <a:r>
              <a:rPr lang="en-IN" dirty="0"/>
              <a:t># filter</a:t>
            </a:r>
          </a:p>
          <a:p>
            <a:r>
              <a:rPr lang="en-IN" dirty="0" err="1"/>
              <a:t>temp_ga_data</a:t>
            </a:r>
            <a:r>
              <a:rPr lang="en-IN" dirty="0"/>
              <a:t> = </a:t>
            </a:r>
            <a:r>
              <a:rPr lang="en-IN" dirty="0" err="1"/>
              <a:t>data.frame</a:t>
            </a:r>
            <a:r>
              <a:rPr lang="en-IN" dirty="0"/>
              <a:t>(date = </a:t>
            </a:r>
            <a:r>
              <a:rPr lang="en-IN" dirty="0" err="1"/>
              <a:t>as.Date</a:t>
            </a:r>
            <a:r>
              <a:rPr lang="en-IN" dirty="0"/>
              <a:t>(ga_data.2017$date), sessions1 = ga_data.2016$sessions, sessions2 = ga_data.2017$sessions)</a:t>
            </a:r>
          </a:p>
          <a:p>
            <a:r>
              <a:rPr lang="en-IN" dirty="0" err="1"/>
              <a:t>temp_ga_data.long</a:t>
            </a:r>
            <a:r>
              <a:rPr lang="en-IN" dirty="0"/>
              <a:t> = melt(</a:t>
            </a:r>
            <a:r>
              <a:rPr lang="en-IN" dirty="0" err="1"/>
              <a:t>temp_ga_data</a:t>
            </a:r>
            <a:r>
              <a:rPr lang="en-IN" dirty="0"/>
              <a:t>, id="date")</a:t>
            </a:r>
          </a:p>
          <a:p>
            <a:endParaRPr lang="en-IN" dirty="0"/>
          </a:p>
          <a:p>
            <a:r>
              <a:rPr lang="en-IN" dirty="0"/>
              <a:t># Adding to the variable</a:t>
            </a:r>
          </a:p>
          <a:p>
            <a:r>
              <a:rPr lang="en-IN" dirty="0" err="1"/>
              <a:t>DataToPlot.PageViews</a:t>
            </a:r>
            <a:r>
              <a:rPr lang="en-IN" dirty="0"/>
              <a:t> = </a:t>
            </a:r>
            <a:r>
              <a:rPr lang="en-IN" dirty="0" err="1"/>
              <a:t>temp_ga_data.long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6777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70F1DF-D647-F81F-324C-E9FE936091F0}"/>
              </a:ext>
            </a:extLst>
          </p:cNvPr>
          <p:cNvSpPr txBox="1"/>
          <p:nvPr/>
        </p:nvSpPr>
        <p:spPr>
          <a:xfrm>
            <a:off x="598714" y="322612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---</a:t>
            </a:r>
          </a:p>
          <a:p>
            <a:r>
              <a:rPr lang="en-IN"/>
              <a:t>title: "Website Performance (2016 vs 2017)"</a:t>
            </a:r>
          </a:p>
          <a:p>
            <a:r>
              <a:rPr lang="en-IN"/>
              <a:t>output:</a:t>
            </a:r>
          </a:p>
          <a:p>
            <a:r>
              <a:rPr lang="en-IN"/>
              <a:t>  flexdashboard::flex_dashboard:</a:t>
            </a:r>
          </a:p>
          <a:p>
            <a:r>
              <a:rPr lang="en-IN"/>
              <a:t>    storyboard: true</a:t>
            </a:r>
          </a:p>
          <a:p>
            <a:r>
              <a:rPr lang="en-IN"/>
              <a:t>---</a:t>
            </a:r>
          </a:p>
          <a:p>
            <a:endParaRPr lang="en-IN"/>
          </a:p>
          <a:p>
            <a:r>
              <a:rPr lang="en-IN"/>
              <a:t>```{r setup, include=FALSE}</a:t>
            </a:r>
          </a:p>
          <a:p>
            <a:r>
              <a:rPr lang="en-IN"/>
              <a:t>library(flexdashboard)</a:t>
            </a:r>
          </a:p>
          <a:p>
            <a:r>
              <a:rPr lang="en-IN"/>
              <a:t>library(googleAuthR)</a:t>
            </a:r>
          </a:p>
          <a:p>
            <a:r>
              <a:rPr lang="en-IN"/>
              <a:t>library(googleAnalyticsR)</a:t>
            </a:r>
          </a:p>
          <a:p>
            <a:r>
              <a:rPr lang="en-IN"/>
              <a:t>library(ggplot2)</a:t>
            </a:r>
          </a:p>
          <a:p>
            <a:r>
              <a:rPr lang="en-IN"/>
              <a:t>library(scales)</a:t>
            </a:r>
          </a:p>
          <a:p>
            <a:r>
              <a:rPr lang="en-IN"/>
              <a:t>library(reshape)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6827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8EE752-250B-C605-4955-A10C498C8907}"/>
              </a:ext>
            </a:extLst>
          </p:cNvPr>
          <p:cNvSpPr txBox="1"/>
          <p:nvPr/>
        </p:nvSpPr>
        <p:spPr>
          <a:xfrm>
            <a:off x="468085" y="257298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 How about the other one?</a:t>
            </a:r>
          </a:p>
          <a:p>
            <a:r>
              <a:rPr lang="en-IN" dirty="0" err="1"/>
              <a:t>ga_data</a:t>
            </a:r>
            <a:r>
              <a:rPr lang="en-IN" dirty="0"/>
              <a:t> = read.csv("ExampleFile_5.3_NewvsReturning_2017.csv", </a:t>
            </a:r>
            <a:r>
              <a:rPr lang="en-IN" dirty="0" err="1"/>
              <a:t>sep</a:t>
            </a:r>
            <a:r>
              <a:rPr lang="en-IN" dirty="0"/>
              <a:t>=",", header=T)</a:t>
            </a:r>
          </a:p>
          <a:p>
            <a:r>
              <a:rPr lang="en-IN" dirty="0"/>
              <a:t># cleaning up data</a:t>
            </a:r>
          </a:p>
          <a:p>
            <a:r>
              <a:rPr lang="en-IN" dirty="0"/>
              <a:t>ga_data.toPlot.2017 = </a:t>
            </a:r>
            <a:r>
              <a:rPr lang="en-IN" dirty="0" err="1"/>
              <a:t>data.frame</a:t>
            </a:r>
            <a:r>
              <a:rPr lang="en-IN" dirty="0"/>
              <a:t>(</a:t>
            </a:r>
            <a:r>
              <a:rPr lang="en-IN" dirty="0" err="1"/>
              <a:t>userType</a:t>
            </a:r>
            <a:r>
              <a:rPr lang="en-IN" dirty="0"/>
              <a:t>=c("New Visitor", "Returning Visitor"), sessions = </a:t>
            </a:r>
            <a:r>
              <a:rPr lang="en-IN" dirty="0" err="1"/>
              <a:t>ga_data$Sessions</a:t>
            </a:r>
            <a:r>
              <a:rPr lang="en-IN" dirty="0"/>
              <a:t>)</a:t>
            </a:r>
          </a:p>
          <a:p>
            <a:r>
              <a:rPr lang="en-IN" dirty="0"/>
              <a:t>ga_data.toPlot.2017$sessions = </a:t>
            </a:r>
            <a:r>
              <a:rPr lang="en-IN" dirty="0" err="1"/>
              <a:t>as.numeric</a:t>
            </a:r>
            <a:r>
              <a:rPr lang="en-IN" dirty="0"/>
              <a:t>(</a:t>
            </a:r>
            <a:r>
              <a:rPr lang="en-IN" dirty="0" err="1"/>
              <a:t>gsub</a:t>
            </a:r>
            <a:r>
              <a:rPr lang="en-IN" dirty="0"/>
              <a:t>(",", "", ga_data.toPlot.2017$sessions))</a:t>
            </a:r>
          </a:p>
          <a:p>
            <a:r>
              <a:rPr lang="en-IN" dirty="0"/>
              <a:t># percentage</a:t>
            </a:r>
          </a:p>
          <a:p>
            <a:r>
              <a:rPr lang="en-IN" dirty="0"/>
              <a:t>ga_data.toPlot.2017$percentage = ga_data.toPlot.2017$sessions / sum(ga_data.toPlot.2017$sessions)</a:t>
            </a:r>
          </a:p>
          <a:p>
            <a:r>
              <a:rPr lang="en-IN" dirty="0"/>
              <a:t>ga_data.toPlot.2017$year = c("2017", "2017")</a:t>
            </a:r>
          </a:p>
        </p:txBody>
      </p:sp>
    </p:spTree>
    <p:extLst>
      <p:ext uri="{BB962C8B-B14F-4D97-AF65-F5344CB8AC3E}">
        <p14:creationId xmlns:p14="http://schemas.microsoft.com/office/powerpoint/2010/main" val="29269833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B092AA-4B24-1A2C-E345-ECF31A15F363}"/>
              </a:ext>
            </a:extLst>
          </p:cNvPr>
          <p:cNvSpPr txBox="1"/>
          <p:nvPr/>
        </p:nvSpPr>
        <p:spPr>
          <a:xfrm>
            <a:off x="3048000" y="1443841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 How about the other one?</a:t>
            </a:r>
          </a:p>
          <a:p>
            <a:r>
              <a:rPr lang="en-IN" dirty="0" err="1"/>
              <a:t>ga_data</a:t>
            </a:r>
            <a:r>
              <a:rPr lang="en-IN" dirty="0"/>
              <a:t> = read.csv("ExampleFile_5.3_NewvsReturning_2016.csv", </a:t>
            </a:r>
            <a:r>
              <a:rPr lang="en-IN" dirty="0" err="1"/>
              <a:t>sep</a:t>
            </a:r>
            <a:r>
              <a:rPr lang="en-IN" dirty="0"/>
              <a:t>=",", header=T)</a:t>
            </a:r>
          </a:p>
          <a:p>
            <a:r>
              <a:rPr lang="en-IN" dirty="0"/>
              <a:t># cleaning up data</a:t>
            </a:r>
          </a:p>
          <a:p>
            <a:r>
              <a:rPr lang="en-IN" dirty="0"/>
              <a:t>ga_data.toPlot.2016 = </a:t>
            </a:r>
            <a:r>
              <a:rPr lang="en-IN" dirty="0" err="1"/>
              <a:t>data.frame</a:t>
            </a:r>
            <a:r>
              <a:rPr lang="en-IN" dirty="0"/>
              <a:t>(</a:t>
            </a:r>
            <a:r>
              <a:rPr lang="en-IN" dirty="0" err="1"/>
              <a:t>userType</a:t>
            </a:r>
            <a:r>
              <a:rPr lang="en-IN" dirty="0"/>
              <a:t>=c("New Visitor", "Returning Visitor"), sessions = </a:t>
            </a:r>
            <a:r>
              <a:rPr lang="en-IN" dirty="0" err="1"/>
              <a:t>ga_data$Sessions</a:t>
            </a:r>
            <a:r>
              <a:rPr lang="en-IN" dirty="0"/>
              <a:t>)</a:t>
            </a:r>
          </a:p>
          <a:p>
            <a:r>
              <a:rPr lang="en-IN" dirty="0"/>
              <a:t>ga_data.toPlot.2016$sessions = </a:t>
            </a:r>
            <a:r>
              <a:rPr lang="en-IN" dirty="0" err="1"/>
              <a:t>as.numeric</a:t>
            </a:r>
            <a:r>
              <a:rPr lang="en-IN" dirty="0"/>
              <a:t>(</a:t>
            </a:r>
            <a:r>
              <a:rPr lang="en-IN" dirty="0" err="1"/>
              <a:t>gsub</a:t>
            </a:r>
            <a:r>
              <a:rPr lang="en-IN" dirty="0"/>
              <a:t>(",", "", ga_data.toPlot.2016$sessions))</a:t>
            </a:r>
          </a:p>
          <a:p>
            <a:r>
              <a:rPr lang="en-IN" dirty="0"/>
              <a:t># percentage</a:t>
            </a:r>
          </a:p>
          <a:p>
            <a:r>
              <a:rPr lang="en-IN" dirty="0"/>
              <a:t>ga_data.toPlot.2016$percentage = ga_data.toPlot.2016$sessions / sum(ga_data.toPlot.2016$sessions)</a:t>
            </a:r>
          </a:p>
          <a:p>
            <a:r>
              <a:rPr lang="en-IN" dirty="0"/>
              <a:t>ga_data.toPlot.2016$year = c("2016", "2016")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B2C20-0EB5-EA6A-BB0E-F211CA763FFF}"/>
              </a:ext>
            </a:extLst>
          </p:cNvPr>
          <p:cNvSpPr txBox="1"/>
          <p:nvPr/>
        </p:nvSpPr>
        <p:spPr>
          <a:xfrm>
            <a:off x="2449286" y="55145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 combining</a:t>
            </a:r>
          </a:p>
          <a:p>
            <a:r>
              <a:rPr lang="en-IN" dirty="0" err="1"/>
              <a:t>DataToPlot.NewReturning</a:t>
            </a:r>
            <a:r>
              <a:rPr lang="en-IN" dirty="0"/>
              <a:t> = </a:t>
            </a:r>
            <a:r>
              <a:rPr lang="en-IN" dirty="0" err="1"/>
              <a:t>rbind</a:t>
            </a:r>
            <a:r>
              <a:rPr lang="en-IN" dirty="0"/>
              <a:t>(ga_data.toPlot.2016, ga_data.toPlot.2017)</a:t>
            </a:r>
          </a:p>
        </p:txBody>
      </p:sp>
    </p:spTree>
    <p:extLst>
      <p:ext uri="{BB962C8B-B14F-4D97-AF65-F5344CB8AC3E}">
        <p14:creationId xmlns:p14="http://schemas.microsoft.com/office/powerpoint/2010/main" val="18123902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FBD21E-9771-9CC6-087C-B0A3ADD28083}"/>
              </a:ext>
            </a:extLst>
          </p:cNvPr>
          <p:cNvSpPr txBox="1"/>
          <p:nvPr/>
        </p:nvSpPr>
        <p:spPr>
          <a:xfrm>
            <a:off x="3048000" y="889844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 Exit Pages</a:t>
            </a:r>
          </a:p>
          <a:p>
            <a:r>
              <a:rPr lang="en-IN" dirty="0" err="1"/>
              <a:t>ga_data</a:t>
            </a:r>
            <a:r>
              <a:rPr lang="en-IN" dirty="0"/>
              <a:t> = read.csv("ExampleFile_5.3_ViewPages_2017.csv", </a:t>
            </a:r>
            <a:r>
              <a:rPr lang="en-IN" dirty="0" err="1"/>
              <a:t>sep</a:t>
            </a:r>
            <a:r>
              <a:rPr lang="en-IN" dirty="0"/>
              <a:t>=",", header=T)</a:t>
            </a:r>
          </a:p>
          <a:p>
            <a:r>
              <a:rPr lang="en-IN" dirty="0"/>
              <a:t># turn into </a:t>
            </a:r>
            <a:r>
              <a:rPr lang="en-IN" dirty="0" err="1"/>
              <a:t>data.frame</a:t>
            </a:r>
            <a:endParaRPr lang="en-IN" dirty="0"/>
          </a:p>
          <a:p>
            <a:r>
              <a:rPr lang="en-IN" dirty="0"/>
              <a:t>ga_data.toPlot.2017 = </a:t>
            </a:r>
            <a:r>
              <a:rPr lang="en-IN" dirty="0" err="1"/>
              <a:t>data.frame</a:t>
            </a:r>
            <a:r>
              <a:rPr lang="en-IN" dirty="0"/>
              <a:t>(</a:t>
            </a:r>
            <a:r>
              <a:rPr lang="en-IN" dirty="0" err="1"/>
              <a:t>ga_data</a:t>
            </a:r>
            <a:r>
              <a:rPr lang="en-IN" dirty="0"/>
              <a:t>)</a:t>
            </a:r>
          </a:p>
          <a:p>
            <a:r>
              <a:rPr lang="en-IN" dirty="0"/>
              <a:t>ga_data.toPlot.2017$Page = factor(ga_data.toPlot.2017$Page, levels=rev(ga_data.toPlot.2017$Page))</a:t>
            </a:r>
          </a:p>
          <a:p>
            <a:endParaRPr lang="en-IN" dirty="0"/>
          </a:p>
          <a:p>
            <a:r>
              <a:rPr lang="en-IN" dirty="0" err="1"/>
              <a:t>ga_data</a:t>
            </a:r>
            <a:r>
              <a:rPr lang="en-IN" dirty="0"/>
              <a:t> = read.csv("ExampleFile_5.3_ViewPages_2016.csv", </a:t>
            </a:r>
            <a:r>
              <a:rPr lang="en-IN" dirty="0" err="1"/>
              <a:t>sep</a:t>
            </a:r>
            <a:r>
              <a:rPr lang="en-IN" dirty="0"/>
              <a:t>=",", header=T)</a:t>
            </a:r>
          </a:p>
          <a:p>
            <a:r>
              <a:rPr lang="en-IN" dirty="0"/>
              <a:t>ga_data.toPlot.2016 = </a:t>
            </a:r>
            <a:r>
              <a:rPr lang="en-IN" dirty="0" err="1"/>
              <a:t>data.frame</a:t>
            </a:r>
            <a:r>
              <a:rPr lang="en-IN" dirty="0"/>
              <a:t>(</a:t>
            </a:r>
            <a:r>
              <a:rPr lang="en-IN" dirty="0" err="1"/>
              <a:t>ga_data</a:t>
            </a:r>
            <a:r>
              <a:rPr lang="en-IN" dirty="0"/>
              <a:t>)</a:t>
            </a:r>
          </a:p>
          <a:p>
            <a:r>
              <a:rPr lang="en-IN" dirty="0"/>
              <a:t>ga_data.toPlot.2016$Page = factor(ga_data.toPlot.2016$Page, levels=rev(ga_data.toPlot.2016$Page))</a:t>
            </a:r>
          </a:p>
          <a:p>
            <a:endParaRPr lang="en-IN" dirty="0"/>
          </a:p>
          <a:p>
            <a:r>
              <a:rPr lang="en-IN" dirty="0"/>
              <a:t>BounceExit.2016 = ga_data.toPlot.2016</a:t>
            </a:r>
          </a:p>
          <a:p>
            <a:r>
              <a:rPr lang="en-IN" dirty="0"/>
              <a:t>BounceExit.2017 = ga_data.toPlot.2017</a:t>
            </a:r>
          </a:p>
        </p:txBody>
      </p:sp>
    </p:spTree>
    <p:extLst>
      <p:ext uri="{BB962C8B-B14F-4D97-AF65-F5344CB8AC3E}">
        <p14:creationId xmlns:p14="http://schemas.microsoft.com/office/powerpoint/2010/main" val="32566083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D787DC-BD8F-95D2-FE41-875875AB1D2E}"/>
              </a:ext>
            </a:extLst>
          </p:cNvPr>
          <p:cNvSpPr txBox="1"/>
          <p:nvPr/>
        </p:nvSpPr>
        <p:spPr>
          <a:xfrm>
            <a:off x="555171" y="67647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ggplot</a:t>
            </a:r>
            <a:r>
              <a:rPr lang="en-IN" dirty="0"/>
              <a:t>(</a:t>
            </a:r>
            <a:r>
              <a:rPr lang="en-IN" dirty="0" err="1"/>
              <a:t>DataToPlot.PageViews</a:t>
            </a:r>
            <a:r>
              <a:rPr lang="en-IN" dirty="0"/>
              <a:t>, </a:t>
            </a:r>
            <a:r>
              <a:rPr lang="en-IN" dirty="0" err="1"/>
              <a:t>aes</a:t>
            </a:r>
            <a:r>
              <a:rPr lang="en-IN" dirty="0"/>
              <a:t>(x=date, y = value, </a:t>
            </a:r>
            <a:r>
              <a:rPr lang="en-IN" dirty="0" err="1"/>
              <a:t>color</a:t>
            </a:r>
            <a:r>
              <a:rPr lang="en-IN" dirty="0"/>
              <a:t>=variable)) + </a:t>
            </a:r>
            <a:r>
              <a:rPr lang="en-IN" dirty="0" err="1"/>
              <a:t>geom_line</a:t>
            </a:r>
            <a:r>
              <a:rPr lang="en-IN" dirty="0"/>
              <a:t>() + </a:t>
            </a:r>
          </a:p>
          <a:p>
            <a:r>
              <a:rPr lang="en-IN" dirty="0"/>
              <a:t>  </a:t>
            </a:r>
            <a:r>
              <a:rPr lang="en-IN" dirty="0" err="1"/>
              <a:t>xlab</a:t>
            </a:r>
            <a:r>
              <a:rPr lang="en-IN" dirty="0"/>
              <a:t>("Month") + </a:t>
            </a:r>
            <a:r>
              <a:rPr lang="en-IN" dirty="0" err="1"/>
              <a:t>ylab</a:t>
            </a:r>
            <a:r>
              <a:rPr lang="en-IN" dirty="0"/>
              <a:t>("Daily Views") + </a:t>
            </a:r>
          </a:p>
          <a:p>
            <a:r>
              <a:rPr lang="en-IN" dirty="0"/>
              <a:t>  </a:t>
            </a:r>
            <a:r>
              <a:rPr lang="en-IN" dirty="0" err="1"/>
              <a:t>scale_color_discrete</a:t>
            </a:r>
            <a:r>
              <a:rPr lang="en-IN" dirty="0"/>
              <a:t>(name = "Sessions", labels = c("2016", "2017"))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44BC9-E77A-4B2A-5AF8-561B05D5EAE5}"/>
              </a:ext>
            </a:extLst>
          </p:cNvPr>
          <p:cNvSpPr txBox="1"/>
          <p:nvPr/>
        </p:nvSpPr>
        <p:spPr>
          <a:xfrm>
            <a:off x="653143" y="267286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ggplot(DataToPlot.NewReturning, aes(x=userType, y=sessions)) +</a:t>
            </a:r>
          </a:p>
          <a:p>
            <a:r>
              <a:rPr lang="en-IN"/>
              <a:t>  geom_bar(aes(fill=year), width=0.6,position="dodge", stat="identity") +</a:t>
            </a:r>
          </a:p>
          <a:p>
            <a:r>
              <a:rPr lang="en-IN"/>
              <a:t>  geom_text(aes(y=sessions/2, fill=year, label=percent(percentage)), position=position_dodge(width=0.6), size=4)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68F18-20AE-C048-05CC-75B77DDFBECA}"/>
              </a:ext>
            </a:extLst>
          </p:cNvPr>
          <p:cNvSpPr txBox="1"/>
          <p:nvPr/>
        </p:nvSpPr>
        <p:spPr>
          <a:xfrm>
            <a:off x="794657" y="482667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ggplot</a:t>
            </a:r>
            <a:r>
              <a:rPr lang="en-IN" dirty="0"/>
              <a:t>(BounceExit.2016, </a:t>
            </a:r>
            <a:r>
              <a:rPr lang="en-IN" dirty="0" err="1"/>
              <a:t>aes</a:t>
            </a:r>
            <a:r>
              <a:rPr lang="en-IN" dirty="0"/>
              <a:t>(x=</a:t>
            </a:r>
            <a:r>
              <a:rPr lang="en-IN" dirty="0" err="1"/>
              <a:t>Page,y</a:t>
            </a:r>
            <a:r>
              <a:rPr lang="en-IN" dirty="0"/>
              <a:t>=</a:t>
            </a:r>
            <a:r>
              <a:rPr lang="en-IN" dirty="0" err="1"/>
              <a:t>Exit.Rate</a:t>
            </a:r>
            <a:r>
              <a:rPr lang="en-IN" dirty="0"/>
              <a:t>)) + </a:t>
            </a:r>
            <a:r>
              <a:rPr lang="en-IN" dirty="0" err="1"/>
              <a:t>coord_flip</a:t>
            </a:r>
            <a:r>
              <a:rPr lang="en-IN" dirty="0"/>
              <a:t>() + </a:t>
            </a:r>
          </a:p>
          <a:p>
            <a:r>
              <a:rPr lang="en-IN" dirty="0"/>
              <a:t>  </a:t>
            </a:r>
            <a:r>
              <a:rPr lang="en-IN" dirty="0" err="1"/>
              <a:t>geom_bar</a:t>
            </a:r>
            <a:r>
              <a:rPr lang="en-IN" dirty="0"/>
              <a:t>(fill="#ef3b2c", width=0.8, stat="identity", </a:t>
            </a:r>
            <a:r>
              <a:rPr lang="en-IN" dirty="0" err="1"/>
              <a:t>show.legend</a:t>
            </a:r>
            <a:r>
              <a:rPr lang="en-IN" dirty="0"/>
              <a:t> = FALSE) + </a:t>
            </a:r>
          </a:p>
          <a:p>
            <a:r>
              <a:rPr lang="en-IN" dirty="0"/>
              <a:t>  </a:t>
            </a:r>
            <a:r>
              <a:rPr lang="en-IN" dirty="0" err="1"/>
              <a:t>geom_text</a:t>
            </a:r>
            <a:r>
              <a:rPr lang="en-IN" dirty="0"/>
              <a:t>(</a:t>
            </a:r>
            <a:r>
              <a:rPr lang="en-IN" dirty="0" err="1"/>
              <a:t>aes</a:t>
            </a:r>
            <a:r>
              <a:rPr lang="en-IN" dirty="0"/>
              <a:t>(y = </a:t>
            </a:r>
            <a:r>
              <a:rPr lang="en-IN" dirty="0" err="1"/>
              <a:t>Exit.Rate</a:t>
            </a:r>
            <a:r>
              <a:rPr lang="en-IN" dirty="0"/>
              <a:t>, label = percent(</a:t>
            </a:r>
            <a:r>
              <a:rPr lang="en-IN" dirty="0" err="1"/>
              <a:t>Exit.Rate</a:t>
            </a:r>
            <a:r>
              <a:rPr lang="en-IN" dirty="0"/>
              <a:t>)), </a:t>
            </a:r>
            <a:r>
              <a:rPr lang="en-IN" dirty="0" err="1"/>
              <a:t>hjust</a:t>
            </a:r>
            <a:r>
              <a:rPr lang="en-IN" dirty="0"/>
              <a:t> = -0.1) + </a:t>
            </a:r>
            <a:r>
              <a:rPr lang="en-IN" dirty="0" err="1"/>
              <a:t>ylim</a:t>
            </a:r>
            <a:r>
              <a:rPr lang="en-IN" dirty="0"/>
              <a:t>(0,1.0) + </a:t>
            </a:r>
            <a:r>
              <a:rPr lang="en-IN" dirty="0" err="1"/>
              <a:t>geom_hline</a:t>
            </a:r>
            <a:r>
              <a:rPr lang="en-IN" dirty="0"/>
              <a:t>(</a:t>
            </a:r>
            <a:r>
              <a:rPr lang="en-IN" dirty="0" err="1"/>
              <a:t>yintercept</a:t>
            </a:r>
            <a:r>
              <a:rPr lang="en-IN" dirty="0"/>
              <a:t> = 0.5, </a:t>
            </a:r>
            <a:r>
              <a:rPr lang="en-IN" dirty="0" err="1"/>
              <a:t>linetype</a:t>
            </a:r>
            <a:r>
              <a:rPr lang="en-IN" dirty="0"/>
              <a:t>="dashed") + </a:t>
            </a:r>
            <a:r>
              <a:rPr lang="en-IN" dirty="0" err="1"/>
              <a:t>xlab</a:t>
            </a:r>
            <a:r>
              <a:rPr lang="en-IN" dirty="0"/>
              <a:t>("Page Path") + </a:t>
            </a:r>
            <a:r>
              <a:rPr lang="en-IN" dirty="0" err="1"/>
              <a:t>ylab</a:t>
            </a:r>
            <a:r>
              <a:rPr lang="en-IN" dirty="0"/>
              <a:t>("Exit Rate")</a:t>
            </a:r>
          </a:p>
        </p:txBody>
      </p:sp>
    </p:spTree>
    <p:extLst>
      <p:ext uri="{BB962C8B-B14F-4D97-AF65-F5344CB8AC3E}">
        <p14:creationId xmlns:p14="http://schemas.microsoft.com/office/powerpoint/2010/main" val="26900384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63AFDB-3FBE-A625-E082-9362554F8626}"/>
              </a:ext>
            </a:extLst>
          </p:cNvPr>
          <p:cNvSpPr txBox="1"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ggplot</a:t>
            </a:r>
            <a:r>
              <a:rPr lang="en-IN" dirty="0"/>
              <a:t>(BounceExit.2017, </a:t>
            </a:r>
            <a:r>
              <a:rPr lang="en-IN" dirty="0" err="1"/>
              <a:t>aes</a:t>
            </a:r>
            <a:r>
              <a:rPr lang="en-IN" dirty="0"/>
              <a:t>(x=</a:t>
            </a:r>
            <a:r>
              <a:rPr lang="en-IN" dirty="0" err="1"/>
              <a:t>Page,y</a:t>
            </a:r>
            <a:r>
              <a:rPr lang="en-IN" dirty="0"/>
              <a:t>=</a:t>
            </a:r>
            <a:r>
              <a:rPr lang="en-IN" dirty="0" err="1"/>
              <a:t>Exit.Rate</a:t>
            </a:r>
            <a:r>
              <a:rPr lang="en-IN" dirty="0"/>
              <a:t>)) + </a:t>
            </a:r>
            <a:r>
              <a:rPr lang="en-IN" dirty="0" err="1"/>
              <a:t>coord_flip</a:t>
            </a:r>
            <a:r>
              <a:rPr lang="en-IN" dirty="0"/>
              <a:t>() + </a:t>
            </a:r>
          </a:p>
          <a:p>
            <a:r>
              <a:rPr lang="en-IN" dirty="0"/>
              <a:t>  </a:t>
            </a:r>
            <a:r>
              <a:rPr lang="en-IN" dirty="0" err="1"/>
              <a:t>geom_bar</a:t>
            </a:r>
            <a:r>
              <a:rPr lang="en-IN" dirty="0"/>
              <a:t>(fill="#9900d", width=0.8, stat="identity", </a:t>
            </a:r>
            <a:r>
              <a:rPr lang="en-IN" dirty="0" err="1"/>
              <a:t>show.legend</a:t>
            </a:r>
            <a:r>
              <a:rPr lang="en-IN" dirty="0"/>
              <a:t> = FALSE) + </a:t>
            </a:r>
          </a:p>
          <a:p>
            <a:r>
              <a:rPr lang="en-IN" dirty="0"/>
              <a:t>  </a:t>
            </a:r>
            <a:r>
              <a:rPr lang="en-IN" dirty="0" err="1"/>
              <a:t>geom_text</a:t>
            </a:r>
            <a:r>
              <a:rPr lang="en-IN" dirty="0"/>
              <a:t>(</a:t>
            </a:r>
            <a:r>
              <a:rPr lang="en-IN" dirty="0" err="1"/>
              <a:t>aes</a:t>
            </a:r>
            <a:r>
              <a:rPr lang="en-IN" dirty="0"/>
              <a:t>(y = </a:t>
            </a:r>
            <a:r>
              <a:rPr lang="en-IN" dirty="0" err="1"/>
              <a:t>Exit.Rate</a:t>
            </a:r>
            <a:r>
              <a:rPr lang="en-IN" dirty="0"/>
              <a:t>, label = percent(</a:t>
            </a:r>
            <a:r>
              <a:rPr lang="en-IN" dirty="0" err="1"/>
              <a:t>Exit.Rate</a:t>
            </a:r>
            <a:r>
              <a:rPr lang="en-IN" dirty="0"/>
              <a:t>)), </a:t>
            </a:r>
            <a:r>
              <a:rPr lang="en-IN" dirty="0" err="1"/>
              <a:t>hjust</a:t>
            </a:r>
            <a:r>
              <a:rPr lang="en-IN" dirty="0"/>
              <a:t> = -0.1) + </a:t>
            </a:r>
            <a:r>
              <a:rPr lang="en-IN" dirty="0" err="1"/>
              <a:t>ylim</a:t>
            </a:r>
            <a:r>
              <a:rPr lang="en-IN" dirty="0"/>
              <a:t>(0,1.0) + </a:t>
            </a:r>
            <a:r>
              <a:rPr lang="en-IN" dirty="0" err="1"/>
              <a:t>geom_hline</a:t>
            </a:r>
            <a:r>
              <a:rPr lang="en-IN" dirty="0"/>
              <a:t>(</a:t>
            </a:r>
            <a:r>
              <a:rPr lang="en-IN" dirty="0" err="1"/>
              <a:t>yintercept</a:t>
            </a:r>
            <a:r>
              <a:rPr lang="en-IN" dirty="0"/>
              <a:t> = 0.5, </a:t>
            </a:r>
            <a:r>
              <a:rPr lang="en-IN" dirty="0" err="1"/>
              <a:t>linetype</a:t>
            </a:r>
            <a:r>
              <a:rPr lang="en-IN" dirty="0"/>
              <a:t>="dashed") + </a:t>
            </a:r>
            <a:r>
              <a:rPr lang="en-IN" dirty="0" err="1"/>
              <a:t>xlab</a:t>
            </a:r>
            <a:r>
              <a:rPr lang="en-IN" dirty="0"/>
              <a:t>("Page Path") + </a:t>
            </a:r>
            <a:r>
              <a:rPr lang="en-IN" dirty="0" err="1"/>
              <a:t>ylab</a:t>
            </a:r>
            <a:r>
              <a:rPr lang="en-IN" dirty="0"/>
              <a:t>("Exit Rate")</a:t>
            </a:r>
          </a:p>
        </p:txBody>
      </p:sp>
    </p:spTree>
    <p:extLst>
      <p:ext uri="{BB962C8B-B14F-4D97-AF65-F5344CB8AC3E}">
        <p14:creationId xmlns:p14="http://schemas.microsoft.com/office/powerpoint/2010/main" val="2858218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56ADB4-4619-E945-B983-5CBEE409E76F}"/>
              </a:ext>
            </a:extLst>
          </p:cNvPr>
          <p:cNvSpPr txBox="1"/>
          <p:nvPr/>
        </p:nvSpPr>
        <p:spPr>
          <a:xfrm>
            <a:off x="3047999" y="2413338"/>
            <a:ext cx="75111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Additional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Flexdashboard</a:t>
            </a:r>
            <a:r>
              <a:rPr lang="en-US" dirty="0"/>
              <a:t> 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http://rmarkdown.rstudio.com/flexdashboard/examples.html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Color Brewer for plotting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http://colorbrewer2.org/#type=sequential&amp;scheme=BuGn&amp;n=3</a:t>
            </a:r>
          </a:p>
        </p:txBody>
      </p:sp>
    </p:spTree>
    <p:extLst>
      <p:ext uri="{BB962C8B-B14F-4D97-AF65-F5344CB8AC3E}">
        <p14:creationId xmlns:p14="http://schemas.microsoft.com/office/powerpoint/2010/main" val="29468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30173e1-b704-4e59-a9e3-f941a778885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4496AB551D244CAF400BEE794E2BEE" ma:contentTypeVersion="9" ma:contentTypeDescription="Create a new document." ma:contentTypeScope="" ma:versionID="9aafcb6269f25e348de332fabe565cd4">
  <xsd:schema xmlns:xsd="http://www.w3.org/2001/XMLSchema" xmlns:xs="http://www.w3.org/2001/XMLSchema" xmlns:p="http://schemas.microsoft.com/office/2006/metadata/properties" xmlns:ns3="d30173e1-b704-4e59-a9e3-f941a778885e" xmlns:ns4="b36d541c-1258-4d40-b243-2a0e9a36bd19" targetNamespace="http://schemas.microsoft.com/office/2006/metadata/properties" ma:root="true" ma:fieldsID="db4576c0145c3763da1ab8baf29712f2" ns3:_="" ns4:_="">
    <xsd:import namespace="d30173e1-b704-4e59-a9e3-f941a778885e"/>
    <xsd:import namespace="b36d541c-1258-4d40-b243-2a0e9a36bd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0173e1-b704-4e59-a9e3-f941a7788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6d541c-1258-4d40-b243-2a0e9a36bd1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1DD5F7-3203-48AB-B941-D1BB287DCD87}">
  <ds:schemaRefs>
    <ds:schemaRef ds:uri="http://schemas.microsoft.com/office/2006/metadata/properties"/>
    <ds:schemaRef ds:uri="http://purl.org/dc/dcmitype/"/>
    <ds:schemaRef ds:uri="http://purl.org/dc/elements/1.1/"/>
    <ds:schemaRef ds:uri="d30173e1-b704-4e59-a9e3-f941a778885e"/>
    <ds:schemaRef ds:uri="http://schemas.openxmlformats.org/package/2006/metadata/core-properties"/>
    <ds:schemaRef ds:uri="b36d541c-1258-4d40-b243-2a0e9a36bd19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</ds:schemaRefs>
</ds:datastoreItem>
</file>

<file path=customXml/itemProps2.xml><?xml version="1.0" encoding="utf-8"?>
<ds:datastoreItem xmlns:ds="http://schemas.openxmlformats.org/officeDocument/2006/customXml" ds:itemID="{1791B2B4-2154-4C33-B008-F0F2E6A0DF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A88FA3-0341-4617-956D-2A0420A451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0173e1-b704-4e59-a9e3-f941a778885e"/>
    <ds:schemaRef ds:uri="b36d541c-1258-4d40-b243-2a0e9a36bd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4530</Words>
  <Application>Microsoft Office PowerPoint</Application>
  <PresentationFormat>Widescreen</PresentationFormat>
  <Paragraphs>440</Paragraphs>
  <Slides>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-apple-system</vt:lpstr>
      <vt:lpstr>Aptos</vt:lpstr>
      <vt:lpstr>Aptos Display</vt:lpstr>
      <vt:lpstr>Arial</vt:lpstr>
      <vt:lpstr>Arial Unicode MS</vt:lpstr>
      <vt:lpstr>Office Theme</vt:lpstr>
      <vt:lpstr>Social Web Analytics with hands on in R</vt:lpstr>
      <vt:lpstr>In this session we are going to look</vt:lpstr>
      <vt:lpstr>Key Performance Indicators and metrics</vt:lpstr>
      <vt:lpstr>Ways to prevent analysis Paralysis</vt:lpstr>
      <vt:lpstr>Goals</vt:lpstr>
      <vt:lpstr>We are going to</vt:lpstr>
      <vt:lpstr>Introduction to Web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now see</vt:lpstr>
      <vt:lpstr>PowerPoint Presentation</vt:lpstr>
      <vt:lpstr>PowerPoint Presentation</vt:lpstr>
      <vt:lpstr>PowerPoint Presentation</vt:lpstr>
      <vt:lpstr>PowerPoint Presentation</vt:lpstr>
      <vt:lpstr>Installing R and Rstudio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gg plot2</vt:lpstr>
      <vt:lpstr>PowerPoint Presentation</vt:lpstr>
      <vt:lpstr>PowerPoint Presentation</vt:lpstr>
      <vt:lpstr>PowerPoint Presentation</vt:lpstr>
      <vt:lpstr>Why use dashboards</vt:lpstr>
      <vt:lpstr>Flexdashboard package</vt:lpstr>
      <vt:lpstr>PowerPoint Presentation</vt:lpstr>
      <vt:lpstr>In this Section, we are going to take a look at</vt:lpstr>
      <vt:lpstr>Who are the visitors to the site?</vt:lpstr>
      <vt:lpstr>Sessions versus users</vt:lpstr>
      <vt:lpstr>Who is coming back to our site? </vt:lpstr>
      <vt:lpstr>Who is coming back to our site? </vt:lpstr>
      <vt:lpstr>Who is coming back to our site? </vt:lpstr>
      <vt:lpstr>Who is coming back to our site? </vt:lpstr>
      <vt:lpstr>Who is coming back to our site? </vt:lpstr>
      <vt:lpstr>New Vs Return</vt:lpstr>
      <vt:lpstr>New Vs Return</vt:lpstr>
      <vt:lpstr>How can you calculate visitor loyalty?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Which Pages Have the Highest Exit and Bounce Rates?</vt:lpstr>
      <vt:lpstr>PowerPoint Presentation</vt:lpstr>
      <vt:lpstr>PowerPoint Presentation</vt:lpstr>
      <vt:lpstr>EXIT RATE VS BOUNCE RATE</vt:lpstr>
      <vt:lpstr>Which pages are effective?</vt:lpstr>
      <vt:lpstr>Which pages are effective?</vt:lpstr>
      <vt:lpstr>Is a high Exit Rate always bad? No.</vt:lpstr>
      <vt:lpstr>Exit Rates</vt:lpstr>
      <vt:lpstr>PowerPoint Presentation</vt:lpstr>
      <vt:lpstr>Bounce Rates measure single page visits </vt:lpstr>
      <vt:lpstr>How Can High Bounce Rates Be Improved?</vt:lpstr>
      <vt:lpstr>Ways to Improve Bounce Rate </vt:lpstr>
      <vt:lpstr>PowerPoint Presentation</vt:lpstr>
      <vt:lpstr>Looking Back: How Have Visitors Been Visiting My Website?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context important?</vt:lpstr>
      <vt:lpstr>Pageviews=10000</vt:lpstr>
      <vt:lpstr>PowerPoint Presentation</vt:lpstr>
      <vt:lpstr>PowerPoint Presentation</vt:lpstr>
      <vt:lpstr>PowerPoint Presentation</vt:lpstr>
      <vt:lpstr>Building Business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HARSAVARDINI K S (RA2211003011648)</dc:creator>
  <cp:lastModifiedBy>HARSAVARDINI K S (RA2211003011648)</cp:lastModifiedBy>
  <cp:revision>7</cp:revision>
  <dcterms:created xsi:type="dcterms:W3CDTF">2024-06-29T15:30:23Z</dcterms:created>
  <dcterms:modified xsi:type="dcterms:W3CDTF">2024-07-03T07:44:02Z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0x010100064496AB551D244CAF400BEE794E2BEE</vt:lpwstr>
  </property>
</Properties>
</file>